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1" r:id="rId4"/>
    <p:sldId id="265" r:id="rId5"/>
    <p:sldId id="262" r:id="rId6"/>
  </p:sldIdLst>
  <p:sldSz cx="7315200" cy="502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ckard, Brian" initials="PB" lastIdx="17" clrIdx="0">
    <p:extLst>
      <p:ext uri="{19B8F6BF-5375-455C-9EA6-DF929625EA0E}">
        <p15:presenceInfo xmlns:p15="http://schemas.microsoft.com/office/powerpoint/2012/main" userId="S::BRIAN.PICKARD@tetratech.com::858bcd0c-94ee-4d09-9d41-77abec2e10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C13E"/>
    <a:srgbClr val="4A8B2C"/>
    <a:srgbClr val="003243"/>
    <a:srgbClr val="004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1" d="100"/>
          <a:sy n="161" d="100"/>
        </p:scale>
        <p:origin x="19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13T10:06:46.371" idx="4">
    <p:pos x="3810" y="298"/>
    <p:text>Banner.jpg</p:text>
    <p:extLst>
      <p:ext uri="{C676402C-5697-4E1C-873F-D02D1690AC5C}">
        <p15:threadingInfo xmlns:p15="http://schemas.microsoft.com/office/powerpoint/2012/main" timeZoneBias="240"/>
      </p:ext>
    </p:extLst>
  </p:cm>
  <p:cm authorId="1" dt="2019-08-13T10:07:05.341" idx="5">
    <p:pos x="3986" y="1151"/>
    <p:text>IMG_1.jpg</p:text>
    <p:extLst>
      <p:ext uri="{C676402C-5697-4E1C-873F-D02D1690AC5C}">
        <p15:threadingInfo xmlns:p15="http://schemas.microsoft.com/office/powerpoint/2012/main" timeZoneBias="240"/>
      </p:ext>
    </p:extLst>
  </p:cm>
  <p:cm authorId="1" dt="2019-08-13T10:07:34.731" idx="6">
    <p:pos x="3953" y="1898"/>
    <p:text>IMG_2.jpg</p:text>
    <p:extLst>
      <p:ext uri="{C676402C-5697-4E1C-873F-D02D1690AC5C}">
        <p15:threadingInfo xmlns:p15="http://schemas.microsoft.com/office/powerpoint/2012/main" timeZoneBias="240"/>
      </p:ext>
    </p:extLst>
  </p:cm>
  <p:cm authorId="1" dt="2019-08-13T10:09:36.461" idx="7">
    <p:pos x="4346" y="804"/>
    <p:text>RGB: 74,139,44</p:text>
    <p:extLst>
      <p:ext uri="{C676402C-5697-4E1C-873F-D02D1690AC5C}">
        <p15:threadingInfo xmlns:p15="http://schemas.microsoft.com/office/powerpoint/2012/main" timeZoneBias="240"/>
      </p:ext>
    </p:extLst>
  </p:cm>
  <p:cm authorId="1" dt="2019-08-13T10:10:05.312" idx="8">
    <p:pos x="2267" y="1058"/>
    <p:text>RGB: 166, 193, 62</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13T10:11:22.672" idx="9">
    <p:pos x="4067" y="1156"/>
    <p:text>IMG_3.jpg</p:text>
    <p:extLst>
      <p:ext uri="{C676402C-5697-4E1C-873F-D02D1690AC5C}">
        <p15:threadingInfo xmlns:p15="http://schemas.microsoft.com/office/powerpoint/2012/main" timeZoneBias="240"/>
      </p:ext>
    </p:extLst>
  </p:cm>
  <p:cm authorId="1" dt="2019-08-13T10:11:40.645" idx="10">
    <p:pos x="3538" y="972"/>
    <p:text>RGB: 166, 193, 62</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8-13T10:12:21.800" idx="11">
    <p:pos x="4094" y="1214"/>
    <p:text>IMG_4.jpg</p:text>
    <p:extLst>
      <p:ext uri="{C676402C-5697-4E1C-873F-D02D1690AC5C}">
        <p15:threadingInfo xmlns:p15="http://schemas.microsoft.com/office/powerpoint/2012/main" timeZoneBias="240"/>
      </p:ext>
    </p:extLst>
  </p:cm>
  <p:cm authorId="1" dt="2019-08-13T10:12:31.054" idx="12">
    <p:pos x="3550" y="972"/>
    <p:text>RGB: 74,139,44</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8-13T10:13:13.507" idx="13">
    <p:pos x="4074" y="1203"/>
    <p:text>IMG_5.jpg</p:text>
    <p:extLst>
      <p:ext uri="{C676402C-5697-4E1C-873F-D02D1690AC5C}">
        <p15:threadingInfo xmlns:p15="http://schemas.microsoft.com/office/powerpoint/2012/main" timeZoneBias="240"/>
      </p:ext>
    </p:extLst>
  </p:cm>
  <p:cm authorId="1" dt="2019-08-13T10:13:30.288" idx="14">
    <p:pos x="4006" y="972"/>
    <p:text>RGB: 74, 139, 44</p:text>
    <p:extLst>
      <p:ext uri="{C676402C-5697-4E1C-873F-D02D1690AC5C}">
        <p15:threadingInfo xmlns:p15="http://schemas.microsoft.com/office/powerpoint/2012/main" timeZoneBias="240"/>
      </p:ext>
    </p:extLst>
  </p:cm>
  <p:cm authorId="1" dt="2019-08-13T10:13:53.110" idx="15">
    <p:pos x="3456" y="2887"/>
    <p:text>RGB: 74, 139, 44</p:text>
    <p:extLst>
      <p:ext uri="{C676402C-5697-4E1C-873F-D02D1690AC5C}">
        <p15:threadingInfo xmlns:p15="http://schemas.microsoft.com/office/powerpoint/2012/main" timeZoneBias="240"/>
      </p:ext>
    </p:extLst>
  </p:cm>
  <p:cm authorId="1" dt="2019-08-13T10:14:13.528" idx="16">
    <p:pos x="1425" y="2282"/>
    <p:text>RGB: 0, 112, 192</p:text>
    <p:extLst>
      <p:ext uri="{C676402C-5697-4E1C-873F-D02D1690AC5C}">
        <p15:threadingInfo xmlns:p15="http://schemas.microsoft.com/office/powerpoint/2012/main" timeZoneBias="240"/>
      </p:ext>
    </p:extLst>
  </p:cm>
  <p:cm authorId="1" dt="2019-08-13T10:15:02.373" idx="17">
    <p:pos x="2098" y="1934"/>
    <p:text>RGB: 255, 192, 0</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823066"/>
            <a:ext cx="6217920" cy="1750907"/>
          </a:xfrm>
        </p:spPr>
        <p:txBody>
          <a:bodyPr anchor="b"/>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914400" y="2641495"/>
            <a:ext cx="5486400" cy="1214225"/>
          </a:xfrm>
        </p:spPr>
        <p:txBody>
          <a:bodyPr/>
          <a:lstStyle>
            <a:lvl1pPr marL="0" indent="0" algn="ctr">
              <a:buNone/>
              <a:defRPr sz="1760"/>
            </a:lvl1pPr>
            <a:lvl2pPr marL="335265" indent="0" algn="ctr">
              <a:buNone/>
              <a:defRPr sz="1467"/>
            </a:lvl2pPr>
            <a:lvl3pPr marL="670530" indent="0" algn="ctr">
              <a:buNone/>
              <a:defRPr sz="1320"/>
            </a:lvl3pPr>
            <a:lvl4pPr marL="1005794" indent="0" algn="ctr">
              <a:buNone/>
              <a:defRPr sz="1173"/>
            </a:lvl4pPr>
            <a:lvl5pPr marL="1341059" indent="0" algn="ctr">
              <a:buNone/>
              <a:defRPr sz="1173"/>
            </a:lvl5pPr>
            <a:lvl6pPr marL="1676324" indent="0" algn="ctr">
              <a:buNone/>
              <a:defRPr sz="1173"/>
            </a:lvl6pPr>
            <a:lvl7pPr marL="2011589" indent="0" algn="ctr">
              <a:buNone/>
              <a:defRPr sz="1173"/>
            </a:lvl7pPr>
            <a:lvl8pPr marL="2346853" indent="0" algn="ctr">
              <a:buNone/>
              <a:defRPr sz="1173"/>
            </a:lvl8pPr>
            <a:lvl9pPr marL="2682118" indent="0" algn="ctr">
              <a:buNone/>
              <a:defRPr sz="117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4D93B8-41B3-478A-9DD2-D38AA0018A2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60015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D93B8-41B3-478A-9DD2-D38AA0018A2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1300387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267758"/>
            <a:ext cx="1577340" cy="426201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267758"/>
            <a:ext cx="4640580" cy="426201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D93B8-41B3-478A-9DD2-D38AA0018A2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339695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D93B8-41B3-478A-9DD2-D38AA0018A2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370340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1253809"/>
            <a:ext cx="6309360" cy="2092007"/>
          </a:xfrm>
        </p:spPr>
        <p:txBody>
          <a:bodyPr anchor="b"/>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499110" y="3365607"/>
            <a:ext cx="6309360" cy="1100137"/>
          </a:xfrm>
        </p:spPr>
        <p:txBody>
          <a:bodyPr/>
          <a:lstStyle>
            <a:lvl1pPr marL="0" indent="0">
              <a:buNone/>
              <a:defRPr sz="1760">
                <a:solidFill>
                  <a:schemeClr val="tx1"/>
                </a:solidFill>
              </a:defRPr>
            </a:lvl1pPr>
            <a:lvl2pPr marL="335265" indent="0">
              <a:buNone/>
              <a:defRPr sz="1467">
                <a:solidFill>
                  <a:schemeClr val="tx1">
                    <a:tint val="75000"/>
                  </a:schemeClr>
                </a:solidFill>
              </a:defRPr>
            </a:lvl2pPr>
            <a:lvl3pPr marL="670530" indent="0">
              <a:buNone/>
              <a:defRPr sz="1320">
                <a:solidFill>
                  <a:schemeClr val="tx1">
                    <a:tint val="75000"/>
                  </a:schemeClr>
                </a:solidFill>
              </a:defRPr>
            </a:lvl3pPr>
            <a:lvl4pPr marL="1005794" indent="0">
              <a:buNone/>
              <a:defRPr sz="1173">
                <a:solidFill>
                  <a:schemeClr val="tx1">
                    <a:tint val="75000"/>
                  </a:schemeClr>
                </a:solidFill>
              </a:defRPr>
            </a:lvl4pPr>
            <a:lvl5pPr marL="1341059" indent="0">
              <a:buNone/>
              <a:defRPr sz="1173">
                <a:solidFill>
                  <a:schemeClr val="tx1">
                    <a:tint val="75000"/>
                  </a:schemeClr>
                </a:solidFill>
              </a:defRPr>
            </a:lvl5pPr>
            <a:lvl6pPr marL="1676324" indent="0">
              <a:buNone/>
              <a:defRPr sz="1173">
                <a:solidFill>
                  <a:schemeClr val="tx1">
                    <a:tint val="75000"/>
                  </a:schemeClr>
                </a:solidFill>
              </a:defRPr>
            </a:lvl6pPr>
            <a:lvl7pPr marL="2011589" indent="0">
              <a:buNone/>
              <a:defRPr sz="1173">
                <a:solidFill>
                  <a:schemeClr val="tx1">
                    <a:tint val="75000"/>
                  </a:schemeClr>
                </a:solidFill>
              </a:defRPr>
            </a:lvl7pPr>
            <a:lvl8pPr marL="2346853" indent="0">
              <a:buNone/>
              <a:defRPr sz="1173">
                <a:solidFill>
                  <a:schemeClr val="tx1">
                    <a:tint val="75000"/>
                  </a:schemeClr>
                </a:solidFill>
              </a:defRPr>
            </a:lvl8pPr>
            <a:lvl9pPr marL="2682118" indent="0">
              <a:buNone/>
              <a:defRPr sz="117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4D93B8-41B3-478A-9DD2-D38AA0018A24}"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3813233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1338792"/>
            <a:ext cx="3108960" cy="3190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1338792"/>
            <a:ext cx="3108960" cy="3190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4D93B8-41B3-478A-9DD2-D38AA0018A2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79555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267759"/>
            <a:ext cx="6309360" cy="9720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1232853"/>
            <a:ext cx="3094672" cy="604202"/>
          </a:xfrm>
        </p:spPr>
        <p:txBody>
          <a:bodyPr anchor="b"/>
          <a:lstStyle>
            <a:lvl1pPr marL="0" indent="0">
              <a:buNone/>
              <a:defRPr sz="1760" b="1"/>
            </a:lvl1pPr>
            <a:lvl2pPr marL="335265" indent="0">
              <a:buNone/>
              <a:defRPr sz="1467" b="1"/>
            </a:lvl2pPr>
            <a:lvl3pPr marL="670530" indent="0">
              <a:buNone/>
              <a:defRPr sz="1320" b="1"/>
            </a:lvl3pPr>
            <a:lvl4pPr marL="1005794" indent="0">
              <a:buNone/>
              <a:defRPr sz="1173" b="1"/>
            </a:lvl4pPr>
            <a:lvl5pPr marL="1341059" indent="0">
              <a:buNone/>
              <a:defRPr sz="1173" b="1"/>
            </a:lvl5pPr>
            <a:lvl6pPr marL="1676324" indent="0">
              <a:buNone/>
              <a:defRPr sz="1173" b="1"/>
            </a:lvl6pPr>
            <a:lvl7pPr marL="2011589" indent="0">
              <a:buNone/>
              <a:defRPr sz="1173" b="1"/>
            </a:lvl7pPr>
            <a:lvl8pPr marL="2346853" indent="0">
              <a:buNone/>
              <a:defRPr sz="1173" b="1"/>
            </a:lvl8pPr>
            <a:lvl9pPr marL="2682118" indent="0">
              <a:buNone/>
              <a:defRPr sz="1173" b="1"/>
            </a:lvl9pPr>
          </a:lstStyle>
          <a:p>
            <a:pPr lvl="0"/>
            <a:r>
              <a:rPr lang="en-US"/>
              <a:t>Click to edit Master text styles</a:t>
            </a:r>
          </a:p>
        </p:txBody>
      </p:sp>
      <p:sp>
        <p:nvSpPr>
          <p:cNvPr id="4" name="Content Placeholder 3"/>
          <p:cNvSpPr>
            <a:spLocks noGrp="1"/>
          </p:cNvSpPr>
          <p:nvPr>
            <p:ph sz="half" idx="2"/>
          </p:nvPr>
        </p:nvSpPr>
        <p:spPr>
          <a:xfrm>
            <a:off x="503874" y="1837055"/>
            <a:ext cx="3094672" cy="270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1232853"/>
            <a:ext cx="3109913" cy="604202"/>
          </a:xfrm>
        </p:spPr>
        <p:txBody>
          <a:bodyPr anchor="b"/>
          <a:lstStyle>
            <a:lvl1pPr marL="0" indent="0">
              <a:buNone/>
              <a:defRPr sz="1760" b="1"/>
            </a:lvl1pPr>
            <a:lvl2pPr marL="335265" indent="0">
              <a:buNone/>
              <a:defRPr sz="1467" b="1"/>
            </a:lvl2pPr>
            <a:lvl3pPr marL="670530" indent="0">
              <a:buNone/>
              <a:defRPr sz="1320" b="1"/>
            </a:lvl3pPr>
            <a:lvl4pPr marL="1005794" indent="0">
              <a:buNone/>
              <a:defRPr sz="1173" b="1"/>
            </a:lvl4pPr>
            <a:lvl5pPr marL="1341059" indent="0">
              <a:buNone/>
              <a:defRPr sz="1173" b="1"/>
            </a:lvl5pPr>
            <a:lvl6pPr marL="1676324" indent="0">
              <a:buNone/>
              <a:defRPr sz="1173" b="1"/>
            </a:lvl6pPr>
            <a:lvl7pPr marL="2011589" indent="0">
              <a:buNone/>
              <a:defRPr sz="1173" b="1"/>
            </a:lvl7pPr>
            <a:lvl8pPr marL="2346853" indent="0">
              <a:buNone/>
              <a:defRPr sz="1173" b="1"/>
            </a:lvl8pPr>
            <a:lvl9pPr marL="2682118" indent="0">
              <a:buNone/>
              <a:defRPr sz="1173" b="1"/>
            </a:lvl9pPr>
          </a:lstStyle>
          <a:p>
            <a:pPr lvl="0"/>
            <a:r>
              <a:rPr lang="en-US"/>
              <a:t>Click to edit Master text styles</a:t>
            </a:r>
          </a:p>
        </p:txBody>
      </p:sp>
      <p:sp>
        <p:nvSpPr>
          <p:cNvPr id="6" name="Content Placeholder 5"/>
          <p:cNvSpPr>
            <a:spLocks noGrp="1"/>
          </p:cNvSpPr>
          <p:nvPr>
            <p:ph sz="quarter" idx="4"/>
          </p:nvPr>
        </p:nvSpPr>
        <p:spPr>
          <a:xfrm>
            <a:off x="3703320" y="1837055"/>
            <a:ext cx="3109913" cy="270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4D93B8-41B3-478A-9DD2-D38AA0018A24}" type="datetimeFigureOut">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1307007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4D93B8-41B3-478A-9DD2-D38AA0018A24}" type="datetimeFigureOut">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198180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D93B8-41B3-478A-9DD2-D38AA0018A24}" type="datetimeFigureOut">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93271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35280"/>
            <a:ext cx="2359342" cy="1173480"/>
          </a:xfrm>
        </p:spPr>
        <p:txBody>
          <a:bodyPr anchor="b"/>
          <a:lstStyle>
            <a:lvl1pPr>
              <a:defRPr sz="2347"/>
            </a:lvl1pPr>
          </a:lstStyle>
          <a:p>
            <a:r>
              <a:rPr lang="en-US"/>
              <a:t>Click to edit Master title style</a:t>
            </a:r>
            <a:endParaRPr lang="en-US" dirty="0"/>
          </a:p>
        </p:txBody>
      </p:sp>
      <p:sp>
        <p:nvSpPr>
          <p:cNvPr id="3" name="Content Placeholder 2"/>
          <p:cNvSpPr>
            <a:spLocks noGrp="1"/>
          </p:cNvSpPr>
          <p:nvPr>
            <p:ph idx="1"/>
          </p:nvPr>
        </p:nvSpPr>
        <p:spPr>
          <a:xfrm>
            <a:off x="3109913" y="724113"/>
            <a:ext cx="3703320" cy="3573992"/>
          </a:xfrm>
        </p:spPr>
        <p:txBody>
          <a:bodyPr/>
          <a:lstStyle>
            <a:lvl1pPr>
              <a:defRPr sz="2347"/>
            </a:lvl1pPr>
            <a:lvl2pPr>
              <a:defRPr sz="2053"/>
            </a:lvl2pPr>
            <a:lvl3pPr>
              <a:defRPr sz="1760"/>
            </a:lvl3pPr>
            <a:lvl4pPr>
              <a:defRPr sz="1467"/>
            </a:lvl4pPr>
            <a:lvl5pPr>
              <a:defRPr sz="1467"/>
            </a:lvl5pPr>
            <a:lvl6pPr>
              <a:defRPr sz="1467"/>
            </a:lvl6pPr>
            <a:lvl7pPr>
              <a:defRPr sz="1467"/>
            </a:lvl7pPr>
            <a:lvl8pPr>
              <a:defRPr sz="1467"/>
            </a:lvl8pPr>
            <a:lvl9pPr>
              <a:defRPr sz="1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1508760"/>
            <a:ext cx="2359342" cy="2795165"/>
          </a:xfrm>
        </p:spPr>
        <p:txBody>
          <a:bodyPr/>
          <a:lstStyle>
            <a:lvl1pPr marL="0" indent="0">
              <a:buNone/>
              <a:defRPr sz="1173"/>
            </a:lvl1pPr>
            <a:lvl2pPr marL="335265" indent="0">
              <a:buNone/>
              <a:defRPr sz="1027"/>
            </a:lvl2pPr>
            <a:lvl3pPr marL="670530" indent="0">
              <a:buNone/>
              <a:defRPr sz="880"/>
            </a:lvl3pPr>
            <a:lvl4pPr marL="1005794" indent="0">
              <a:buNone/>
              <a:defRPr sz="733"/>
            </a:lvl4pPr>
            <a:lvl5pPr marL="1341059" indent="0">
              <a:buNone/>
              <a:defRPr sz="733"/>
            </a:lvl5pPr>
            <a:lvl6pPr marL="1676324" indent="0">
              <a:buNone/>
              <a:defRPr sz="733"/>
            </a:lvl6pPr>
            <a:lvl7pPr marL="2011589" indent="0">
              <a:buNone/>
              <a:defRPr sz="733"/>
            </a:lvl7pPr>
            <a:lvl8pPr marL="2346853" indent="0">
              <a:buNone/>
              <a:defRPr sz="733"/>
            </a:lvl8pPr>
            <a:lvl9pPr marL="2682118" indent="0">
              <a:buNone/>
              <a:defRPr sz="733"/>
            </a:lvl9pPr>
          </a:lstStyle>
          <a:p>
            <a:pPr lvl="0"/>
            <a:r>
              <a:rPr lang="en-US"/>
              <a:t>Click to edit Master text styles</a:t>
            </a:r>
          </a:p>
        </p:txBody>
      </p:sp>
      <p:sp>
        <p:nvSpPr>
          <p:cNvPr id="5" name="Date Placeholder 4"/>
          <p:cNvSpPr>
            <a:spLocks noGrp="1"/>
          </p:cNvSpPr>
          <p:nvPr>
            <p:ph type="dt" sz="half" idx="10"/>
          </p:nvPr>
        </p:nvSpPr>
        <p:spPr/>
        <p:txBody>
          <a:bodyPr/>
          <a:lstStyle/>
          <a:p>
            <a:fld id="{734D93B8-41B3-478A-9DD2-D38AA0018A2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1808064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35280"/>
            <a:ext cx="2359342" cy="1173480"/>
          </a:xfrm>
        </p:spPr>
        <p:txBody>
          <a:bodyPr anchor="b"/>
          <a:lstStyle>
            <a:lvl1pPr>
              <a:defRPr sz="2347"/>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724113"/>
            <a:ext cx="3703320" cy="3573992"/>
          </a:xfrm>
        </p:spPr>
        <p:txBody>
          <a:bodyPr anchor="t"/>
          <a:lstStyle>
            <a:lvl1pPr marL="0" indent="0">
              <a:buNone/>
              <a:defRPr sz="2347"/>
            </a:lvl1pPr>
            <a:lvl2pPr marL="335265" indent="0">
              <a:buNone/>
              <a:defRPr sz="2053"/>
            </a:lvl2pPr>
            <a:lvl3pPr marL="670530" indent="0">
              <a:buNone/>
              <a:defRPr sz="1760"/>
            </a:lvl3pPr>
            <a:lvl4pPr marL="1005794" indent="0">
              <a:buNone/>
              <a:defRPr sz="1467"/>
            </a:lvl4pPr>
            <a:lvl5pPr marL="1341059" indent="0">
              <a:buNone/>
              <a:defRPr sz="1467"/>
            </a:lvl5pPr>
            <a:lvl6pPr marL="1676324" indent="0">
              <a:buNone/>
              <a:defRPr sz="1467"/>
            </a:lvl6pPr>
            <a:lvl7pPr marL="2011589" indent="0">
              <a:buNone/>
              <a:defRPr sz="1467"/>
            </a:lvl7pPr>
            <a:lvl8pPr marL="2346853" indent="0">
              <a:buNone/>
              <a:defRPr sz="1467"/>
            </a:lvl8pPr>
            <a:lvl9pPr marL="2682118" indent="0">
              <a:buNone/>
              <a:defRPr sz="1467"/>
            </a:lvl9pPr>
          </a:lstStyle>
          <a:p>
            <a:r>
              <a:rPr lang="en-US"/>
              <a:t>Click icon to add picture</a:t>
            </a:r>
            <a:endParaRPr lang="en-US" dirty="0"/>
          </a:p>
        </p:txBody>
      </p:sp>
      <p:sp>
        <p:nvSpPr>
          <p:cNvPr id="4" name="Text Placeholder 3"/>
          <p:cNvSpPr>
            <a:spLocks noGrp="1"/>
          </p:cNvSpPr>
          <p:nvPr>
            <p:ph type="body" sz="half" idx="2"/>
          </p:nvPr>
        </p:nvSpPr>
        <p:spPr>
          <a:xfrm>
            <a:off x="503873" y="1508760"/>
            <a:ext cx="2359342" cy="2795165"/>
          </a:xfrm>
        </p:spPr>
        <p:txBody>
          <a:bodyPr/>
          <a:lstStyle>
            <a:lvl1pPr marL="0" indent="0">
              <a:buNone/>
              <a:defRPr sz="1173"/>
            </a:lvl1pPr>
            <a:lvl2pPr marL="335265" indent="0">
              <a:buNone/>
              <a:defRPr sz="1027"/>
            </a:lvl2pPr>
            <a:lvl3pPr marL="670530" indent="0">
              <a:buNone/>
              <a:defRPr sz="880"/>
            </a:lvl3pPr>
            <a:lvl4pPr marL="1005794" indent="0">
              <a:buNone/>
              <a:defRPr sz="733"/>
            </a:lvl4pPr>
            <a:lvl5pPr marL="1341059" indent="0">
              <a:buNone/>
              <a:defRPr sz="733"/>
            </a:lvl5pPr>
            <a:lvl6pPr marL="1676324" indent="0">
              <a:buNone/>
              <a:defRPr sz="733"/>
            </a:lvl6pPr>
            <a:lvl7pPr marL="2011589" indent="0">
              <a:buNone/>
              <a:defRPr sz="733"/>
            </a:lvl7pPr>
            <a:lvl8pPr marL="2346853" indent="0">
              <a:buNone/>
              <a:defRPr sz="733"/>
            </a:lvl8pPr>
            <a:lvl9pPr marL="2682118" indent="0">
              <a:buNone/>
              <a:defRPr sz="733"/>
            </a:lvl9pPr>
          </a:lstStyle>
          <a:p>
            <a:pPr lvl="0"/>
            <a:r>
              <a:rPr lang="en-US"/>
              <a:t>Click to edit Master text styles</a:t>
            </a:r>
          </a:p>
        </p:txBody>
      </p:sp>
      <p:sp>
        <p:nvSpPr>
          <p:cNvPr id="5" name="Date Placeholder 4"/>
          <p:cNvSpPr>
            <a:spLocks noGrp="1"/>
          </p:cNvSpPr>
          <p:nvPr>
            <p:ph type="dt" sz="half" idx="10"/>
          </p:nvPr>
        </p:nvSpPr>
        <p:spPr/>
        <p:txBody>
          <a:bodyPr/>
          <a:lstStyle/>
          <a:p>
            <a:fld id="{734D93B8-41B3-478A-9DD2-D38AA0018A24}"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ED2CB-6676-4F7B-9C7B-088E98764F08}" type="slidenum">
              <a:rPr lang="en-US" smtClean="0"/>
              <a:t>‹#›</a:t>
            </a:fld>
            <a:endParaRPr lang="en-US"/>
          </a:p>
        </p:txBody>
      </p:sp>
    </p:spTree>
    <p:extLst>
      <p:ext uri="{BB962C8B-B14F-4D97-AF65-F5344CB8AC3E}">
        <p14:creationId xmlns:p14="http://schemas.microsoft.com/office/powerpoint/2010/main" val="276496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267759"/>
            <a:ext cx="6309360" cy="972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1338792"/>
            <a:ext cx="6309360" cy="31909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4661325"/>
            <a:ext cx="1645920" cy="267758"/>
          </a:xfrm>
          <a:prstGeom prst="rect">
            <a:avLst/>
          </a:prstGeom>
        </p:spPr>
        <p:txBody>
          <a:bodyPr vert="horz" lIns="91440" tIns="45720" rIns="91440" bIns="45720" rtlCol="0" anchor="ctr"/>
          <a:lstStyle>
            <a:lvl1pPr algn="l">
              <a:defRPr sz="880">
                <a:solidFill>
                  <a:schemeClr val="tx1">
                    <a:tint val="75000"/>
                  </a:schemeClr>
                </a:solidFill>
              </a:defRPr>
            </a:lvl1pPr>
          </a:lstStyle>
          <a:p>
            <a:fld id="{734D93B8-41B3-478A-9DD2-D38AA0018A24}" type="datetimeFigureOut">
              <a:rPr lang="en-US" smtClean="0"/>
              <a:t>8/13/2019</a:t>
            </a:fld>
            <a:endParaRPr lang="en-US"/>
          </a:p>
        </p:txBody>
      </p:sp>
      <p:sp>
        <p:nvSpPr>
          <p:cNvPr id="5" name="Footer Placeholder 4"/>
          <p:cNvSpPr>
            <a:spLocks noGrp="1"/>
          </p:cNvSpPr>
          <p:nvPr>
            <p:ph type="ftr" sz="quarter" idx="3"/>
          </p:nvPr>
        </p:nvSpPr>
        <p:spPr>
          <a:xfrm>
            <a:off x="2423160" y="4661325"/>
            <a:ext cx="2468880" cy="267758"/>
          </a:xfrm>
          <a:prstGeom prst="rect">
            <a:avLst/>
          </a:prstGeom>
        </p:spPr>
        <p:txBody>
          <a:bodyPr vert="horz" lIns="91440" tIns="45720" rIns="91440" bIns="45720" rtlCol="0" anchor="ctr"/>
          <a:lstStyle>
            <a:lvl1pPr algn="ctr">
              <a:defRPr sz="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4661325"/>
            <a:ext cx="1645920" cy="267758"/>
          </a:xfrm>
          <a:prstGeom prst="rect">
            <a:avLst/>
          </a:prstGeom>
        </p:spPr>
        <p:txBody>
          <a:bodyPr vert="horz" lIns="91440" tIns="45720" rIns="91440" bIns="45720" rtlCol="0" anchor="ctr"/>
          <a:lstStyle>
            <a:lvl1pPr algn="r">
              <a:defRPr sz="880">
                <a:solidFill>
                  <a:schemeClr val="tx1">
                    <a:tint val="75000"/>
                  </a:schemeClr>
                </a:solidFill>
              </a:defRPr>
            </a:lvl1pPr>
          </a:lstStyle>
          <a:p>
            <a:fld id="{A74ED2CB-6676-4F7B-9C7B-088E98764F08}" type="slidenum">
              <a:rPr lang="en-US" smtClean="0"/>
              <a:t>‹#›</a:t>
            </a:fld>
            <a:endParaRPr lang="en-US"/>
          </a:p>
        </p:txBody>
      </p:sp>
    </p:spTree>
    <p:extLst>
      <p:ext uri="{BB962C8B-B14F-4D97-AF65-F5344CB8AC3E}">
        <p14:creationId xmlns:p14="http://schemas.microsoft.com/office/powerpoint/2010/main" val="3503916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70530" rtl="0" eaLnBrk="1" latinLnBrk="0" hangingPunct="1">
        <a:lnSpc>
          <a:spcPct val="90000"/>
        </a:lnSpc>
        <a:spcBef>
          <a:spcPct val="0"/>
        </a:spcBef>
        <a:buNone/>
        <a:defRPr sz="3227" kern="1200">
          <a:solidFill>
            <a:schemeClr val="tx1"/>
          </a:solidFill>
          <a:latin typeface="+mj-lt"/>
          <a:ea typeface="+mj-ea"/>
          <a:cs typeface="+mj-cs"/>
        </a:defRPr>
      </a:lvl1pPr>
    </p:titleStyle>
    <p:bodyStyle>
      <a:lvl1pPr marL="167632" indent="-167632" algn="l" defTabSz="670530" rtl="0" eaLnBrk="1" latinLnBrk="0" hangingPunct="1">
        <a:lnSpc>
          <a:spcPct val="90000"/>
        </a:lnSpc>
        <a:spcBef>
          <a:spcPts val="733"/>
        </a:spcBef>
        <a:buFont typeface="Arial" panose="020B0604020202020204" pitchFamily="34" charset="0"/>
        <a:buChar char="•"/>
        <a:defRPr sz="2053" kern="1200">
          <a:solidFill>
            <a:schemeClr val="tx1"/>
          </a:solidFill>
          <a:latin typeface="+mn-lt"/>
          <a:ea typeface="+mn-ea"/>
          <a:cs typeface="+mn-cs"/>
        </a:defRPr>
      </a:lvl1pPr>
      <a:lvl2pPr marL="502897" indent="-167632" algn="l" defTabSz="670530" rtl="0" eaLnBrk="1" latinLnBrk="0" hangingPunct="1">
        <a:lnSpc>
          <a:spcPct val="90000"/>
        </a:lnSpc>
        <a:spcBef>
          <a:spcPts val="367"/>
        </a:spcBef>
        <a:buFont typeface="Arial" panose="020B0604020202020204" pitchFamily="34" charset="0"/>
        <a:buChar char="•"/>
        <a:defRPr sz="1760" kern="1200">
          <a:solidFill>
            <a:schemeClr val="tx1"/>
          </a:solidFill>
          <a:latin typeface="+mn-lt"/>
          <a:ea typeface="+mn-ea"/>
          <a:cs typeface="+mn-cs"/>
        </a:defRPr>
      </a:lvl2pPr>
      <a:lvl3pPr marL="838162" indent="-167632" algn="l" defTabSz="670530" rtl="0" eaLnBrk="1" latinLnBrk="0" hangingPunct="1">
        <a:lnSpc>
          <a:spcPct val="90000"/>
        </a:lnSpc>
        <a:spcBef>
          <a:spcPts val="367"/>
        </a:spcBef>
        <a:buFont typeface="Arial" panose="020B0604020202020204" pitchFamily="34" charset="0"/>
        <a:buChar char="•"/>
        <a:defRPr sz="1467" kern="1200">
          <a:solidFill>
            <a:schemeClr val="tx1"/>
          </a:solidFill>
          <a:latin typeface="+mn-lt"/>
          <a:ea typeface="+mn-ea"/>
          <a:cs typeface="+mn-cs"/>
        </a:defRPr>
      </a:lvl3pPr>
      <a:lvl4pPr marL="1173427" indent="-167632" algn="l" defTabSz="670530" rtl="0" eaLnBrk="1" latinLnBrk="0" hangingPunct="1">
        <a:lnSpc>
          <a:spcPct val="90000"/>
        </a:lnSpc>
        <a:spcBef>
          <a:spcPts val="367"/>
        </a:spcBef>
        <a:buFont typeface="Arial" panose="020B0604020202020204" pitchFamily="34" charset="0"/>
        <a:buChar char="•"/>
        <a:defRPr sz="1320" kern="1200">
          <a:solidFill>
            <a:schemeClr val="tx1"/>
          </a:solidFill>
          <a:latin typeface="+mn-lt"/>
          <a:ea typeface="+mn-ea"/>
          <a:cs typeface="+mn-cs"/>
        </a:defRPr>
      </a:lvl4pPr>
      <a:lvl5pPr marL="1508691" indent="-167632" algn="l" defTabSz="670530" rtl="0" eaLnBrk="1" latinLnBrk="0" hangingPunct="1">
        <a:lnSpc>
          <a:spcPct val="90000"/>
        </a:lnSpc>
        <a:spcBef>
          <a:spcPts val="367"/>
        </a:spcBef>
        <a:buFont typeface="Arial" panose="020B0604020202020204" pitchFamily="34" charset="0"/>
        <a:buChar char="•"/>
        <a:defRPr sz="1320" kern="1200">
          <a:solidFill>
            <a:schemeClr val="tx1"/>
          </a:solidFill>
          <a:latin typeface="+mn-lt"/>
          <a:ea typeface="+mn-ea"/>
          <a:cs typeface="+mn-cs"/>
        </a:defRPr>
      </a:lvl5pPr>
      <a:lvl6pPr marL="1843956" indent="-167632" algn="l" defTabSz="670530" rtl="0" eaLnBrk="1" latinLnBrk="0" hangingPunct="1">
        <a:lnSpc>
          <a:spcPct val="90000"/>
        </a:lnSpc>
        <a:spcBef>
          <a:spcPts val="367"/>
        </a:spcBef>
        <a:buFont typeface="Arial" panose="020B0604020202020204" pitchFamily="34" charset="0"/>
        <a:buChar char="•"/>
        <a:defRPr sz="1320" kern="1200">
          <a:solidFill>
            <a:schemeClr val="tx1"/>
          </a:solidFill>
          <a:latin typeface="+mn-lt"/>
          <a:ea typeface="+mn-ea"/>
          <a:cs typeface="+mn-cs"/>
        </a:defRPr>
      </a:lvl6pPr>
      <a:lvl7pPr marL="2179221" indent="-167632" algn="l" defTabSz="670530" rtl="0" eaLnBrk="1" latinLnBrk="0" hangingPunct="1">
        <a:lnSpc>
          <a:spcPct val="90000"/>
        </a:lnSpc>
        <a:spcBef>
          <a:spcPts val="367"/>
        </a:spcBef>
        <a:buFont typeface="Arial" panose="020B0604020202020204" pitchFamily="34" charset="0"/>
        <a:buChar char="•"/>
        <a:defRPr sz="1320" kern="1200">
          <a:solidFill>
            <a:schemeClr val="tx1"/>
          </a:solidFill>
          <a:latin typeface="+mn-lt"/>
          <a:ea typeface="+mn-ea"/>
          <a:cs typeface="+mn-cs"/>
        </a:defRPr>
      </a:lvl7pPr>
      <a:lvl8pPr marL="2514486" indent="-167632" algn="l" defTabSz="670530" rtl="0" eaLnBrk="1" latinLnBrk="0" hangingPunct="1">
        <a:lnSpc>
          <a:spcPct val="90000"/>
        </a:lnSpc>
        <a:spcBef>
          <a:spcPts val="367"/>
        </a:spcBef>
        <a:buFont typeface="Arial" panose="020B0604020202020204" pitchFamily="34" charset="0"/>
        <a:buChar char="•"/>
        <a:defRPr sz="1320" kern="1200">
          <a:solidFill>
            <a:schemeClr val="tx1"/>
          </a:solidFill>
          <a:latin typeface="+mn-lt"/>
          <a:ea typeface="+mn-ea"/>
          <a:cs typeface="+mn-cs"/>
        </a:defRPr>
      </a:lvl8pPr>
      <a:lvl9pPr marL="2849750" indent="-167632" algn="l" defTabSz="670530" rtl="0" eaLnBrk="1" latinLnBrk="0" hangingPunct="1">
        <a:lnSpc>
          <a:spcPct val="90000"/>
        </a:lnSpc>
        <a:spcBef>
          <a:spcPts val="367"/>
        </a:spcBef>
        <a:buFont typeface="Arial" panose="020B0604020202020204" pitchFamily="34" charset="0"/>
        <a:buChar char="•"/>
        <a:defRPr sz="1320" kern="1200">
          <a:solidFill>
            <a:schemeClr val="tx1"/>
          </a:solidFill>
          <a:latin typeface="+mn-lt"/>
          <a:ea typeface="+mn-ea"/>
          <a:cs typeface="+mn-cs"/>
        </a:defRPr>
      </a:lvl9pPr>
    </p:bodyStyle>
    <p:otherStyle>
      <a:defPPr>
        <a:defRPr lang="en-US"/>
      </a:defPPr>
      <a:lvl1pPr marL="0" algn="l" defTabSz="670530" rtl="0" eaLnBrk="1" latinLnBrk="0" hangingPunct="1">
        <a:defRPr sz="1320" kern="1200">
          <a:solidFill>
            <a:schemeClr val="tx1"/>
          </a:solidFill>
          <a:latin typeface="+mn-lt"/>
          <a:ea typeface="+mn-ea"/>
          <a:cs typeface="+mn-cs"/>
        </a:defRPr>
      </a:lvl1pPr>
      <a:lvl2pPr marL="335265" algn="l" defTabSz="670530" rtl="0" eaLnBrk="1" latinLnBrk="0" hangingPunct="1">
        <a:defRPr sz="1320" kern="1200">
          <a:solidFill>
            <a:schemeClr val="tx1"/>
          </a:solidFill>
          <a:latin typeface="+mn-lt"/>
          <a:ea typeface="+mn-ea"/>
          <a:cs typeface="+mn-cs"/>
        </a:defRPr>
      </a:lvl2pPr>
      <a:lvl3pPr marL="670530" algn="l" defTabSz="670530" rtl="0" eaLnBrk="1" latinLnBrk="0" hangingPunct="1">
        <a:defRPr sz="1320" kern="1200">
          <a:solidFill>
            <a:schemeClr val="tx1"/>
          </a:solidFill>
          <a:latin typeface="+mn-lt"/>
          <a:ea typeface="+mn-ea"/>
          <a:cs typeface="+mn-cs"/>
        </a:defRPr>
      </a:lvl3pPr>
      <a:lvl4pPr marL="1005794" algn="l" defTabSz="670530" rtl="0" eaLnBrk="1" latinLnBrk="0" hangingPunct="1">
        <a:defRPr sz="1320" kern="1200">
          <a:solidFill>
            <a:schemeClr val="tx1"/>
          </a:solidFill>
          <a:latin typeface="+mn-lt"/>
          <a:ea typeface="+mn-ea"/>
          <a:cs typeface="+mn-cs"/>
        </a:defRPr>
      </a:lvl4pPr>
      <a:lvl5pPr marL="1341059" algn="l" defTabSz="670530" rtl="0" eaLnBrk="1" latinLnBrk="0" hangingPunct="1">
        <a:defRPr sz="1320" kern="1200">
          <a:solidFill>
            <a:schemeClr val="tx1"/>
          </a:solidFill>
          <a:latin typeface="+mn-lt"/>
          <a:ea typeface="+mn-ea"/>
          <a:cs typeface="+mn-cs"/>
        </a:defRPr>
      </a:lvl5pPr>
      <a:lvl6pPr marL="1676324" algn="l" defTabSz="670530" rtl="0" eaLnBrk="1" latinLnBrk="0" hangingPunct="1">
        <a:defRPr sz="1320" kern="1200">
          <a:solidFill>
            <a:schemeClr val="tx1"/>
          </a:solidFill>
          <a:latin typeface="+mn-lt"/>
          <a:ea typeface="+mn-ea"/>
          <a:cs typeface="+mn-cs"/>
        </a:defRPr>
      </a:lvl6pPr>
      <a:lvl7pPr marL="2011589" algn="l" defTabSz="670530" rtl="0" eaLnBrk="1" latinLnBrk="0" hangingPunct="1">
        <a:defRPr sz="1320" kern="1200">
          <a:solidFill>
            <a:schemeClr val="tx1"/>
          </a:solidFill>
          <a:latin typeface="+mn-lt"/>
          <a:ea typeface="+mn-ea"/>
          <a:cs typeface="+mn-cs"/>
        </a:defRPr>
      </a:lvl7pPr>
      <a:lvl8pPr marL="2346853" algn="l" defTabSz="670530" rtl="0" eaLnBrk="1" latinLnBrk="0" hangingPunct="1">
        <a:defRPr sz="1320" kern="1200">
          <a:solidFill>
            <a:schemeClr val="tx1"/>
          </a:solidFill>
          <a:latin typeface="+mn-lt"/>
          <a:ea typeface="+mn-ea"/>
          <a:cs typeface="+mn-cs"/>
        </a:defRPr>
      </a:lvl8pPr>
      <a:lvl9pPr marL="2682118" algn="l" defTabSz="670530" rtl="0" eaLnBrk="1" latinLnBrk="0" hangingPunct="1">
        <a:defRPr sz="1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comments" Target="../comments/comment1.xml"/><Relationship Id="rId4" Type="http://schemas.microsoft.com/office/2007/relationships/hdphoto" Target="../media/hdphoto1.wdp"/><Relationship Id="rId9" Type="http://schemas.openxmlformats.org/officeDocument/2006/relationships/hyperlink" Target="mailto:CostToolAdministrator@raleighnc.g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3.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8.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9834D20-33D7-401A-A847-C004A89494AC}"/>
              </a:ext>
            </a:extLst>
          </p:cNvPr>
          <p:cNvSpPr/>
          <p:nvPr/>
        </p:nvSpPr>
        <p:spPr>
          <a:xfrm>
            <a:off x="-57150" y="4552487"/>
            <a:ext cx="7423150" cy="483500"/>
          </a:xfrm>
          <a:prstGeom prst="rect">
            <a:avLst/>
          </a:prstGeom>
          <a:solidFill>
            <a:srgbClr val="003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026" name="Picture 2" descr="Image result for raleigh skyline at night">
            <a:extLst>
              <a:ext uri="{FF2B5EF4-FFF2-40B4-BE49-F238E27FC236}">
                <a16:creationId xmlns:a16="http://schemas.microsoft.com/office/drawing/2014/main" id="{464B62E5-4728-40AE-87AC-BFCF6A3A1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29" b="63619"/>
          <a:stretch/>
        </p:blipFill>
        <p:spPr bwMode="auto">
          <a:xfrm>
            <a:off x="0" y="0"/>
            <a:ext cx="7315200" cy="124690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E9952EA-C3F2-4D23-8ADD-421ED01F2332}"/>
              </a:ext>
            </a:extLst>
          </p:cNvPr>
          <p:cNvGrpSpPr/>
          <p:nvPr/>
        </p:nvGrpSpPr>
        <p:grpSpPr>
          <a:xfrm>
            <a:off x="0" y="0"/>
            <a:ext cx="7315200" cy="1246909"/>
            <a:chOff x="0" y="0"/>
            <a:chExt cx="7315200" cy="1246909"/>
          </a:xfrm>
        </p:grpSpPr>
        <p:sp>
          <p:nvSpPr>
            <p:cNvPr id="4" name="Rectangle 3">
              <a:extLst>
                <a:ext uri="{FF2B5EF4-FFF2-40B4-BE49-F238E27FC236}">
                  <a16:creationId xmlns:a16="http://schemas.microsoft.com/office/drawing/2014/main" id="{E9FAE376-4639-4F8E-BD0D-D706BFCF5B51}"/>
                </a:ext>
              </a:extLst>
            </p:cNvPr>
            <p:cNvSpPr/>
            <p:nvPr/>
          </p:nvSpPr>
          <p:spPr>
            <a:xfrm>
              <a:off x="0" y="0"/>
              <a:ext cx="7315200" cy="1246909"/>
            </a:xfrm>
            <a:prstGeom prst="rect">
              <a:avLst/>
            </a:prstGeom>
            <a:solidFill>
              <a:schemeClr val="tx1">
                <a:lumMod val="75000"/>
                <a:lumOff val="2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36853-22C8-42C9-8287-5D8E26AA3E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15" b="18519" l="2953" r="4475">
                          <a14:foregroundMark x1="3895" y1="11204" x2="3895" y2="11204"/>
                          <a14:foregroundMark x1="4149" y1="11852" x2="4149" y2="11852"/>
                          <a14:foregroundMark x1="4348" y1="13241" x2="4348" y2="13241"/>
                          <a14:foregroundMark x1="4185" y1="15000" x2="4185" y2="15000"/>
                          <a14:foregroundMark x1="4384" y1="15278" x2="4384" y2="15278"/>
                          <a14:foregroundMark x1="3967" y1="16481" x2="3967" y2="16481"/>
                          <a14:foregroundMark x1="3768" y1="18426" x2="3768" y2="18426"/>
                          <a14:foregroundMark x1="3895" y1="18611" x2="3895" y2="18611"/>
                          <a14:foregroundMark x1="3424" y1="16204" x2="3424" y2="16204"/>
                          <a14:foregroundMark x1="3243" y1="14259" x2="3243" y2="14259"/>
                          <a14:foregroundMark x1="3351" y1="13241" x2="3351" y2="13241"/>
                          <a14:foregroundMark x1="3170" y1="11944" x2="3170" y2="11944"/>
                          <a14:foregroundMark x1="3442" y1="11111" x2="3442" y2="11111"/>
                          <a14:foregroundMark x1="3714" y1="10370" x2="3714" y2="10370"/>
                          <a14:foregroundMark x1="3859" y1="9815" x2="3859" y2="9815"/>
                          <a14:foregroundMark x1="4275" y1="10556" x2="4275" y2="10556"/>
                          <a14:foregroundMark x1="4475" y1="12593" x2="4475" y2="12593"/>
                          <a14:backgroundMark x1="3098" y1="9907" x2="3098" y2="9907"/>
                          <a14:backgroundMark x1="3007" y1="17130" x2="3007" y2="17130"/>
                          <a14:backgroundMark x1="4348" y1="18056" x2="4348" y2="18056"/>
                          <a14:backgroundMark x1="4457" y1="16574" x2="4457" y2="16574"/>
                          <a14:backgroundMark x1="4457" y1="10741" x2="4457" y2="10741"/>
                        </a14:backgroundRemoval>
                      </a14:imgEffect>
                    </a14:imgLayer>
                  </a14:imgProps>
                </a:ext>
              </a:extLst>
            </a:blip>
            <a:srcRect l="2819" t="8904" r="95371" b="80868"/>
            <a:stretch/>
          </p:blipFill>
          <p:spPr>
            <a:xfrm>
              <a:off x="703944" y="12356"/>
              <a:ext cx="540656" cy="597903"/>
            </a:xfrm>
            <a:prstGeom prst="rect">
              <a:avLst/>
            </a:prstGeom>
          </p:spPr>
        </p:pic>
        <p:sp>
          <p:nvSpPr>
            <p:cNvPr id="6" name="TextBox 5">
              <a:extLst>
                <a:ext uri="{FF2B5EF4-FFF2-40B4-BE49-F238E27FC236}">
                  <a16:creationId xmlns:a16="http://schemas.microsoft.com/office/drawing/2014/main" id="{09403F5D-FD89-4C57-8C1B-BCE91AAF71AA}"/>
                </a:ext>
              </a:extLst>
            </p:cNvPr>
            <p:cNvSpPr txBox="1"/>
            <p:nvPr/>
          </p:nvSpPr>
          <p:spPr>
            <a:xfrm>
              <a:off x="1143000" y="92202"/>
              <a:ext cx="111120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Raleigh</a:t>
              </a:r>
            </a:p>
          </p:txBody>
        </p:sp>
        <p:sp>
          <p:nvSpPr>
            <p:cNvPr id="8" name="TextBox 7">
              <a:extLst>
                <a:ext uri="{FF2B5EF4-FFF2-40B4-BE49-F238E27FC236}">
                  <a16:creationId xmlns:a16="http://schemas.microsoft.com/office/drawing/2014/main" id="{E17094D2-615F-4BFE-8A18-D73F7A48421A}"/>
                </a:ext>
              </a:extLst>
            </p:cNvPr>
            <p:cNvSpPr txBox="1"/>
            <p:nvPr/>
          </p:nvSpPr>
          <p:spPr>
            <a:xfrm>
              <a:off x="1600915" y="691967"/>
              <a:ext cx="4113370"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Welcome to the Raleigh GSI Cost Tool</a:t>
              </a:r>
            </a:p>
          </p:txBody>
        </p:sp>
      </p:grpSp>
      <p:sp>
        <p:nvSpPr>
          <p:cNvPr id="7" name="Rectangle 6">
            <a:extLst>
              <a:ext uri="{FF2B5EF4-FFF2-40B4-BE49-F238E27FC236}">
                <a16:creationId xmlns:a16="http://schemas.microsoft.com/office/drawing/2014/main" id="{ECDB4CF5-EA8F-469E-97D5-E43D39D03D14}"/>
              </a:ext>
            </a:extLst>
          </p:cNvPr>
          <p:cNvSpPr/>
          <p:nvPr/>
        </p:nvSpPr>
        <p:spPr>
          <a:xfrm>
            <a:off x="0" y="1246909"/>
            <a:ext cx="7315199" cy="251691"/>
          </a:xfrm>
          <a:prstGeom prst="rect">
            <a:avLst/>
          </a:prstGeom>
          <a:solidFill>
            <a:srgbClr val="4A8B2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4A8B2C"/>
              </a:solidFill>
            </a:endParaRPr>
          </a:p>
        </p:txBody>
      </p:sp>
      <p:sp>
        <p:nvSpPr>
          <p:cNvPr id="10" name="Rectangle 9">
            <a:extLst>
              <a:ext uri="{FF2B5EF4-FFF2-40B4-BE49-F238E27FC236}">
                <a16:creationId xmlns:a16="http://schemas.microsoft.com/office/drawing/2014/main" id="{6FBA94A3-D023-4B5D-B03C-B9F15CF6755D}"/>
              </a:ext>
            </a:extLst>
          </p:cNvPr>
          <p:cNvSpPr/>
          <p:nvPr/>
        </p:nvSpPr>
        <p:spPr>
          <a:xfrm>
            <a:off x="723900" y="1246909"/>
            <a:ext cx="336550" cy="251691"/>
          </a:xfrm>
          <a:prstGeom prst="rect">
            <a:avLst/>
          </a:prstGeom>
          <a:solidFill>
            <a:srgbClr val="0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686D72-2C90-4BA2-BF74-FFF3C3277900}"/>
              </a:ext>
            </a:extLst>
          </p:cNvPr>
          <p:cNvGrpSpPr/>
          <p:nvPr/>
        </p:nvGrpSpPr>
        <p:grpSpPr>
          <a:xfrm>
            <a:off x="816969" y="1299946"/>
            <a:ext cx="150411" cy="145616"/>
            <a:chOff x="1216418" y="1244960"/>
            <a:chExt cx="255587" cy="255587"/>
          </a:xfrm>
        </p:grpSpPr>
        <p:sp>
          <p:nvSpPr>
            <p:cNvPr id="11" name="Freeform: Shape 10">
              <a:extLst>
                <a:ext uri="{FF2B5EF4-FFF2-40B4-BE49-F238E27FC236}">
                  <a16:creationId xmlns:a16="http://schemas.microsoft.com/office/drawing/2014/main" id="{3E22A4B6-BF0B-4C25-B07F-D953C3618219}"/>
                </a:ext>
              </a:extLst>
            </p:cNvPr>
            <p:cNvSpPr/>
            <p:nvPr/>
          </p:nvSpPr>
          <p:spPr>
            <a:xfrm>
              <a:off x="1254122" y="1282305"/>
              <a:ext cx="180181" cy="180992"/>
            </a:xfrm>
            <a:custGeom>
              <a:avLst/>
              <a:gdLst>
                <a:gd name="connsiteX0" fmla="*/ 85725 w 223837"/>
                <a:gd name="connsiteY0" fmla="*/ 164306 h 238125"/>
                <a:gd name="connsiteX1" fmla="*/ 140493 w 223837"/>
                <a:gd name="connsiteY1" fmla="*/ 164306 h 238125"/>
                <a:gd name="connsiteX2" fmla="*/ 140493 w 223837"/>
                <a:gd name="connsiteY2" fmla="*/ 238125 h 238125"/>
                <a:gd name="connsiteX3" fmla="*/ 223837 w 223837"/>
                <a:gd name="connsiteY3" fmla="*/ 238125 h 238125"/>
                <a:gd name="connsiteX4" fmla="*/ 221456 w 223837"/>
                <a:gd name="connsiteY4" fmla="*/ 88106 h 238125"/>
                <a:gd name="connsiteX5" fmla="*/ 114300 w 223837"/>
                <a:gd name="connsiteY5" fmla="*/ 0 h 238125"/>
                <a:gd name="connsiteX6" fmla="*/ 61912 w 223837"/>
                <a:gd name="connsiteY6" fmla="*/ 45244 h 238125"/>
                <a:gd name="connsiteX7" fmla="*/ 59531 w 223837"/>
                <a:gd name="connsiteY7" fmla="*/ 11906 h 238125"/>
                <a:gd name="connsiteX8" fmla="*/ 30956 w 223837"/>
                <a:gd name="connsiteY8" fmla="*/ 11906 h 238125"/>
                <a:gd name="connsiteX9" fmla="*/ 28575 w 223837"/>
                <a:gd name="connsiteY9" fmla="*/ 61913 h 238125"/>
                <a:gd name="connsiteX10" fmla="*/ 2381 w 223837"/>
                <a:gd name="connsiteY10" fmla="*/ 90488 h 238125"/>
                <a:gd name="connsiteX11" fmla="*/ 0 w 223837"/>
                <a:gd name="connsiteY11" fmla="*/ 235744 h 238125"/>
                <a:gd name="connsiteX12" fmla="*/ 85725 w 223837"/>
                <a:gd name="connsiteY12" fmla="*/ 235744 h 238125"/>
                <a:gd name="connsiteX13" fmla="*/ 85725 w 223837"/>
                <a:gd name="connsiteY13" fmla="*/ 16430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37" h="238125">
                  <a:moveTo>
                    <a:pt x="85725" y="164306"/>
                  </a:moveTo>
                  <a:lnTo>
                    <a:pt x="140493" y="164306"/>
                  </a:lnTo>
                  <a:lnTo>
                    <a:pt x="140493" y="238125"/>
                  </a:lnTo>
                  <a:lnTo>
                    <a:pt x="223837" y="238125"/>
                  </a:lnTo>
                  <a:cubicBezTo>
                    <a:pt x="223043" y="188119"/>
                    <a:pt x="222250" y="138112"/>
                    <a:pt x="221456" y="88106"/>
                  </a:cubicBezTo>
                  <a:lnTo>
                    <a:pt x="114300" y="0"/>
                  </a:lnTo>
                  <a:lnTo>
                    <a:pt x="61912" y="45244"/>
                  </a:lnTo>
                  <a:lnTo>
                    <a:pt x="59531" y="11906"/>
                  </a:lnTo>
                  <a:lnTo>
                    <a:pt x="30956" y="11906"/>
                  </a:lnTo>
                  <a:lnTo>
                    <a:pt x="28575" y="61913"/>
                  </a:lnTo>
                  <a:lnTo>
                    <a:pt x="2381" y="90488"/>
                  </a:lnTo>
                  <a:cubicBezTo>
                    <a:pt x="1587" y="138907"/>
                    <a:pt x="794" y="187325"/>
                    <a:pt x="0" y="235744"/>
                  </a:cubicBezTo>
                  <a:lnTo>
                    <a:pt x="85725" y="235744"/>
                  </a:lnTo>
                  <a:lnTo>
                    <a:pt x="85725" y="1643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Image result for home button icon white no background">
              <a:extLst>
                <a:ext uri="{FF2B5EF4-FFF2-40B4-BE49-F238E27FC236}">
                  <a16:creationId xmlns:a16="http://schemas.microsoft.com/office/drawing/2014/main" id="{BA69FC92-4011-4698-868D-8EBAA076C55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216418" y="1244960"/>
              <a:ext cx="255587" cy="2555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Straight Connector 14">
            <a:extLst>
              <a:ext uri="{FF2B5EF4-FFF2-40B4-BE49-F238E27FC236}">
                <a16:creationId xmlns:a16="http://schemas.microsoft.com/office/drawing/2014/main" id="{B54ABBF4-5DFE-40BB-A18A-16173C7544A0}"/>
              </a:ext>
            </a:extLst>
          </p:cNvPr>
          <p:cNvCxnSpPr>
            <a:cxnSpLocks/>
          </p:cNvCxnSpPr>
          <p:nvPr/>
        </p:nvCxnSpPr>
        <p:spPr>
          <a:xfrm>
            <a:off x="1391662" y="1246909"/>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2BDE4CA-48C9-4E52-8167-494A57F15203}"/>
              </a:ext>
            </a:extLst>
          </p:cNvPr>
          <p:cNvSpPr txBox="1"/>
          <p:nvPr/>
        </p:nvSpPr>
        <p:spPr>
          <a:xfrm>
            <a:off x="992028" y="1246909"/>
            <a:ext cx="462641" cy="230832"/>
          </a:xfrm>
          <a:prstGeom prst="rect">
            <a:avLst/>
          </a:prstGeom>
          <a:noFill/>
        </p:spPr>
        <p:txBody>
          <a:bodyPr wrap="square" rtlCol="0">
            <a:spAutoFit/>
          </a:bodyPr>
          <a:lstStyle/>
          <a:p>
            <a:pPr algn="ctr"/>
            <a:r>
              <a:rPr lang="en-US" sz="900" dirty="0">
                <a:solidFill>
                  <a:schemeClr val="bg1"/>
                </a:solidFill>
              </a:rPr>
              <a:t>Login</a:t>
            </a:r>
          </a:p>
        </p:txBody>
      </p:sp>
      <p:cxnSp>
        <p:nvCxnSpPr>
          <p:cNvPr id="20" name="Straight Connector 19">
            <a:extLst>
              <a:ext uri="{FF2B5EF4-FFF2-40B4-BE49-F238E27FC236}">
                <a16:creationId xmlns:a16="http://schemas.microsoft.com/office/drawing/2014/main" id="{79460545-BB82-4C7E-A99B-279AEFBA7CC3}"/>
              </a:ext>
            </a:extLst>
          </p:cNvPr>
          <p:cNvCxnSpPr>
            <a:cxnSpLocks/>
          </p:cNvCxnSpPr>
          <p:nvPr/>
        </p:nvCxnSpPr>
        <p:spPr>
          <a:xfrm>
            <a:off x="2463624" y="123652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D36E8E-55A0-4599-996A-38D94A9BC1E3}"/>
              </a:ext>
            </a:extLst>
          </p:cNvPr>
          <p:cNvSpPr txBox="1"/>
          <p:nvPr/>
        </p:nvSpPr>
        <p:spPr>
          <a:xfrm>
            <a:off x="1333441" y="1257383"/>
            <a:ext cx="1186773" cy="230832"/>
          </a:xfrm>
          <a:prstGeom prst="rect">
            <a:avLst/>
          </a:prstGeom>
          <a:noFill/>
        </p:spPr>
        <p:txBody>
          <a:bodyPr wrap="square" rtlCol="0">
            <a:spAutoFit/>
          </a:bodyPr>
          <a:lstStyle/>
          <a:p>
            <a:pPr algn="ctr"/>
            <a:r>
              <a:rPr lang="en-US" sz="900" dirty="0">
                <a:solidFill>
                  <a:schemeClr val="bg1"/>
                </a:solidFill>
              </a:rPr>
              <a:t>Create New Account</a:t>
            </a:r>
          </a:p>
        </p:txBody>
      </p:sp>
      <p:sp>
        <p:nvSpPr>
          <p:cNvPr id="18" name="Rectangle 17">
            <a:extLst>
              <a:ext uri="{FF2B5EF4-FFF2-40B4-BE49-F238E27FC236}">
                <a16:creationId xmlns:a16="http://schemas.microsoft.com/office/drawing/2014/main" id="{161B470D-B431-4318-87BD-96882D25B7F5}"/>
              </a:ext>
            </a:extLst>
          </p:cNvPr>
          <p:cNvSpPr/>
          <p:nvPr/>
        </p:nvSpPr>
        <p:spPr>
          <a:xfrm>
            <a:off x="723899" y="1622721"/>
            <a:ext cx="3867140" cy="2855505"/>
          </a:xfrm>
          <a:prstGeom prst="rect">
            <a:avLst/>
          </a:prstGeom>
          <a:solidFill>
            <a:srgbClr val="003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a:extLst>
              <a:ext uri="{FF2B5EF4-FFF2-40B4-BE49-F238E27FC236}">
                <a16:creationId xmlns:a16="http://schemas.microsoft.com/office/drawing/2014/main" id="{2CD9DD15-9A6B-4076-8A48-F6C6EB7224E0}"/>
              </a:ext>
            </a:extLst>
          </p:cNvPr>
          <p:cNvSpPr txBox="1"/>
          <p:nvPr/>
        </p:nvSpPr>
        <p:spPr>
          <a:xfrm>
            <a:off x="810009" y="1640338"/>
            <a:ext cx="3723891" cy="2885405"/>
          </a:xfrm>
          <a:prstGeom prst="rect">
            <a:avLst/>
          </a:prstGeom>
          <a:noFill/>
        </p:spPr>
        <p:txBody>
          <a:bodyPr wrap="square" rtlCol="0">
            <a:spAutoFit/>
          </a:bodyPr>
          <a:lstStyle/>
          <a:p>
            <a:pPr algn="ctr"/>
            <a:r>
              <a:rPr lang="en-US" sz="1100" b="1" dirty="0">
                <a:solidFill>
                  <a:srgbClr val="A6C13E"/>
                </a:solidFill>
                <a:latin typeface="Arial" panose="020B0604020202020204" pitchFamily="34" charset="0"/>
                <a:cs typeface="Arial" panose="020B0604020202020204" pitchFamily="34" charset="0"/>
              </a:rPr>
              <a:t>What is the GSI Cost Tool?</a:t>
            </a:r>
          </a:p>
          <a:p>
            <a:pPr algn="just"/>
            <a:endParaRPr lang="en-US" sz="250" b="1" dirty="0">
              <a:solidFill>
                <a:srgbClr val="A6C13E"/>
              </a:solidFill>
              <a:latin typeface="Arial" panose="020B0604020202020204" pitchFamily="34" charset="0"/>
              <a:cs typeface="Arial" panose="020B0604020202020204" pitchFamily="34" charset="0"/>
            </a:endParaRPr>
          </a:p>
          <a:p>
            <a:r>
              <a:rPr lang="en-US" sz="1050" dirty="0">
                <a:solidFill>
                  <a:schemeClr val="bg1"/>
                </a:solidFill>
                <a:latin typeface="Arial" panose="020B0604020202020204" pitchFamily="34" charset="0"/>
                <a:cs typeface="Arial" panose="020B0604020202020204" pitchFamily="34" charset="0"/>
              </a:rPr>
              <a:t>The Raleigh GSI Cost Tool is advancing the implementation of Green Stormwater Infrastructure (GSI) in the city of Raleigh by providing an easy-to-use online platform that educates designers and developers about the new opportunities for GSI locations. </a:t>
            </a:r>
          </a:p>
          <a:p>
            <a:endParaRPr lang="en-US" sz="1050" dirty="0">
              <a:solidFill>
                <a:schemeClr val="bg1"/>
              </a:solidFill>
              <a:latin typeface="Arial" panose="020B0604020202020204" pitchFamily="34" charset="0"/>
              <a:cs typeface="Arial" panose="020B0604020202020204" pitchFamily="34" charset="0"/>
            </a:endParaRPr>
          </a:p>
          <a:p>
            <a:r>
              <a:rPr lang="en-US" sz="1050" dirty="0">
                <a:solidFill>
                  <a:schemeClr val="bg1"/>
                </a:solidFill>
                <a:latin typeface="Arial" panose="020B0604020202020204" pitchFamily="34" charset="0"/>
                <a:cs typeface="Arial" panose="020B0604020202020204" pitchFamily="34" charset="0"/>
              </a:rPr>
              <a:t>The Cost tool allows the user to see areas where distributed GSI practices can now occur due to the updates to the City’s Unified Development Ordinance (UDO). The tool references a local cost database that is generated by professionals who work in development and design of these practices, along with costs that are being applied to real-world local projects. The purpose is to help the user compare designs using a credible database and to consider localized saving opportunities that are unique to development projects in the Raleigh Area. </a:t>
            </a:r>
          </a:p>
        </p:txBody>
      </p:sp>
      <p:pic>
        <p:nvPicPr>
          <p:cNvPr id="29" name="Picture 28">
            <a:extLst>
              <a:ext uri="{FF2B5EF4-FFF2-40B4-BE49-F238E27FC236}">
                <a16:creationId xmlns:a16="http://schemas.microsoft.com/office/drawing/2014/main" id="{02B61692-2D06-4F44-A58F-A6C733155D59}"/>
              </a:ext>
            </a:extLst>
          </p:cNvPr>
          <p:cNvPicPr>
            <a:picLocks noChangeAspect="1"/>
          </p:cNvPicPr>
          <p:nvPr/>
        </p:nvPicPr>
        <p:blipFill rotWithShape="1">
          <a:blip r:embed="rId6"/>
          <a:srcRect l="-607" t="76620" r="71180" b="11401"/>
          <a:stretch/>
        </p:blipFill>
        <p:spPr>
          <a:xfrm>
            <a:off x="622301" y="4552487"/>
            <a:ext cx="6070599" cy="483500"/>
          </a:xfrm>
          <a:prstGeom prst="rect">
            <a:avLst/>
          </a:prstGeom>
        </p:spPr>
      </p:pic>
      <p:grpSp>
        <p:nvGrpSpPr>
          <p:cNvPr id="3" name="Group 2">
            <a:extLst>
              <a:ext uri="{FF2B5EF4-FFF2-40B4-BE49-F238E27FC236}">
                <a16:creationId xmlns:a16="http://schemas.microsoft.com/office/drawing/2014/main" id="{13793D02-43A8-4695-AAC2-431E33A245DD}"/>
              </a:ext>
            </a:extLst>
          </p:cNvPr>
          <p:cNvGrpSpPr/>
          <p:nvPr/>
        </p:nvGrpSpPr>
        <p:grpSpPr>
          <a:xfrm>
            <a:off x="4851390" y="1620158"/>
            <a:ext cx="1714509" cy="1182590"/>
            <a:chOff x="4851390" y="1620158"/>
            <a:chExt cx="1714509" cy="1182590"/>
          </a:xfrm>
        </p:grpSpPr>
        <p:sp>
          <p:nvSpPr>
            <p:cNvPr id="22" name="Rectangle 21">
              <a:extLst>
                <a:ext uri="{FF2B5EF4-FFF2-40B4-BE49-F238E27FC236}">
                  <a16:creationId xmlns:a16="http://schemas.microsoft.com/office/drawing/2014/main" id="{0586FBA2-F817-4F6D-9C6E-8FA76D47ECD4}"/>
                </a:ext>
              </a:extLst>
            </p:cNvPr>
            <p:cNvSpPr/>
            <p:nvPr/>
          </p:nvSpPr>
          <p:spPr>
            <a:xfrm>
              <a:off x="4851390" y="1620158"/>
              <a:ext cx="1714509" cy="1182590"/>
            </a:xfrm>
            <a:prstGeom prst="rect">
              <a:avLst/>
            </a:prstGeom>
            <a:solidFill>
              <a:srgbClr val="A6C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green stormwater infrastructure">
              <a:extLst>
                <a:ext uri="{FF2B5EF4-FFF2-40B4-BE49-F238E27FC236}">
                  <a16:creationId xmlns:a16="http://schemas.microsoft.com/office/drawing/2014/main" id="{58AD612F-9DE4-4A7D-92BA-B137C3BB97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3405" y="1686038"/>
              <a:ext cx="1574826" cy="104463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44EA931-8C2F-489A-A100-4A90491A0D26}"/>
                </a:ext>
              </a:extLst>
            </p:cNvPr>
            <p:cNvSpPr/>
            <p:nvPr/>
          </p:nvSpPr>
          <p:spPr>
            <a:xfrm>
              <a:off x="4923405" y="2381250"/>
              <a:ext cx="1574826" cy="349423"/>
            </a:xfrm>
            <a:prstGeom prst="rect">
              <a:avLst/>
            </a:prstGeom>
            <a:solidFill>
              <a:srgbClr val="00324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87E7908-AD19-4974-B212-41869C7BECB5}"/>
                </a:ext>
              </a:extLst>
            </p:cNvPr>
            <p:cNvSpPr txBox="1"/>
            <p:nvPr/>
          </p:nvSpPr>
          <p:spPr>
            <a:xfrm>
              <a:off x="4922054" y="2363235"/>
              <a:ext cx="1568476" cy="400110"/>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Why is Raleigh investing in GSI &gt;</a:t>
              </a:r>
            </a:p>
          </p:txBody>
        </p:sp>
      </p:grpSp>
      <p:grpSp>
        <p:nvGrpSpPr>
          <p:cNvPr id="9" name="Group 8">
            <a:extLst>
              <a:ext uri="{FF2B5EF4-FFF2-40B4-BE49-F238E27FC236}">
                <a16:creationId xmlns:a16="http://schemas.microsoft.com/office/drawing/2014/main" id="{9467EAEC-D40E-417E-9D83-0A95073E1F38}"/>
              </a:ext>
            </a:extLst>
          </p:cNvPr>
          <p:cNvGrpSpPr/>
          <p:nvPr/>
        </p:nvGrpSpPr>
        <p:grpSpPr>
          <a:xfrm>
            <a:off x="4848823" y="2866016"/>
            <a:ext cx="1714509" cy="1182590"/>
            <a:chOff x="4848823" y="2866016"/>
            <a:chExt cx="1714509" cy="1182590"/>
          </a:xfrm>
        </p:grpSpPr>
        <p:sp>
          <p:nvSpPr>
            <p:cNvPr id="34" name="Rectangle 33">
              <a:extLst>
                <a:ext uri="{FF2B5EF4-FFF2-40B4-BE49-F238E27FC236}">
                  <a16:creationId xmlns:a16="http://schemas.microsoft.com/office/drawing/2014/main" id="{7C703D4C-0B74-44B2-97E3-49714C6901D0}"/>
                </a:ext>
              </a:extLst>
            </p:cNvPr>
            <p:cNvSpPr/>
            <p:nvPr/>
          </p:nvSpPr>
          <p:spPr>
            <a:xfrm>
              <a:off x="4848823" y="2866016"/>
              <a:ext cx="1714509" cy="1182590"/>
            </a:xfrm>
            <a:prstGeom prst="rect">
              <a:avLst/>
            </a:prstGeom>
            <a:solidFill>
              <a:srgbClr val="A6C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mage result for setting up project">
              <a:extLst>
                <a:ext uri="{FF2B5EF4-FFF2-40B4-BE49-F238E27FC236}">
                  <a16:creationId xmlns:a16="http://schemas.microsoft.com/office/drawing/2014/main" id="{85B1D05F-CA75-4C34-AABE-7692214363D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022" r="10957"/>
            <a:stretch/>
          </p:blipFill>
          <p:spPr bwMode="auto">
            <a:xfrm>
              <a:off x="4922054" y="2931224"/>
              <a:ext cx="1583136" cy="105947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F7DEC356-66D1-4386-9C28-7F4F1522513B}"/>
                </a:ext>
              </a:extLst>
            </p:cNvPr>
            <p:cNvSpPr/>
            <p:nvPr/>
          </p:nvSpPr>
          <p:spPr>
            <a:xfrm>
              <a:off x="4918878" y="3641272"/>
              <a:ext cx="1586311" cy="349423"/>
            </a:xfrm>
            <a:prstGeom prst="rect">
              <a:avLst/>
            </a:prstGeom>
            <a:solidFill>
              <a:srgbClr val="003243">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3E9D733-6CDD-458F-AF4B-95C4DDAAF127}"/>
                </a:ext>
              </a:extLst>
            </p:cNvPr>
            <p:cNvSpPr txBox="1"/>
            <p:nvPr/>
          </p:nvSpPr>
          <p:spPr>
            <a:xfrm>
              <a:off x="4889325" y="3615928"/>
              <a:ext cx="1569841" cy="400110"/>
            </a:xfrm>
            <a:prstGeom prst="rect">
              <a:avLst/>
            </a:prstGeom>
            <a:noFill/>
          </p:spPr>
          <p:txBody>
            <a:bodyPr wrap="square" rtlCol="0">
              <a:spAutoFit/>
            </a:bodyPr>
            <a:lstStyle/>
            <a:p>
              <a:r>
                <a:rPr lang="en-US" sz="1000" dirty="0">
                  <a:solidFill>
                    <a:schemeClr val="bg1"/>
                  </a:solidFill>
                  <a:latin typeface="Arial" panose="020B0604020202020204" pitchFamily="34" charset="0"/>
                  <a:cs typeface="Arial" panose="020B0604020202020204" pitchFamily="34" charset="0"/>
                </a:rPr>
                <a:t>How is the GSI Cost Tool set up &gt;</a:t>
              </a:r>
            </a:p>
          </p:txBody>
        </p:sp>
      </p:grpSp>
      <p:sp>
        <p:nvSpPr>
          <p:cNvPr id="31" name="TextBox 30">
            <a:extLst>
              <a:ext uri="{FF2B5EF4-FFF2-40B4-BE49-F238E27FC236}">
                <a16:creationId xmlns:a16="http://schemas.microsoft.com/office/drawing/2014/main" id="{3BACA41B-2AF4-45B3-AB06-A681A1D001C2}"/>
              </a:ext>
            </a:extLst>
          </p:cNvPr>
          <p:cNvSpPr txBox="1"/>
          <p:nvPr/>
        </p:nvSpPr>
        <p:spPr>
          <a:xfrm>
            <a:off x="4830428" y="4089088"/>
            <a:ext cx="1833543" cy="492443"/>
          </a:xfrm>
          <a:prstGeom prst="rect">
            <a:avLst/>
          </a:prstGeom>
          <a:noFill/>
        </p:spPr>
        <p:txBody>
          <a:bodyPr wrap="square" rtlCol="0">
            <a:spAutoFit/>
          </a:bodyPr>
          <a:lstStyle/>
          <a:p>
            <a:r>
              <a:rPr lang="en-US" sz="600" dirty="0"/>
              <a:t>If you have any questions about how to use the tool, please contact the administrator: </a:t>
            </a:r>
            <a:r>
              <a:rPr lang="en-US" sz="600" dirty="0">
                <a:hlinkClick r:id="rId9"/>
              </a:rPr>
              <a:t>CostToolAdministrator@raleighnc.gov</a:t>
            </a:r>
            <a:endParaRPr lang="en-US" sz="600" dirty="0"/>
          </a:p>
          <a:p>
            <a:endParaRPr lang="en-US" sz="800" dirty="0"/>
          </a:p>
        </p:txBody>
      </p:sp>
      <p:sp>
        <p:nvSpPr>
          <p:cNvPr id="32" name="TextBox 31">
            <a:extLst>
              <a:ext uri="{FF2B5EF4-FFF2-40B4-BE49-F238E27FC236}">
                <a16:creationId xmlns:a16="http://schemas.microsoft.com/office/drawing/2014/main" id="{E1F6CFEA-BD07-4461-9E56-C57805145D8A}"/>
              </a:ext>
            </a:extLst>
          </p:cNvPr>
          <p:cNvSpPr txBox="1"/>
          <p:nvPr/>
        </p:nvSpPr>
        <p:spPr>
          <a:xfrm>
            <a:off x="2425509" y="1260954"/>
            <a:ext cx="1645144" cy="230832"/>
          </a:xfrm>
          <a:prstGeom prst="rect">
            <a:avLst/>
          </a:prstGeom>
          <a:noFill/>
        </p:spPr>
        <p:txBody>
          <a:bodyPr wrap="square" rtlCol="0">
            <a:spAutoFit/>
          </a:bodyPr>
          <a:lstStyle/>
          <a:p>
            <a:pPr algn="ctr"/>
            <a:r>
              <a:rPr lang="en-US" sz="900" dirty="0">
                <a:solidFill>
                  <a:schemeClr val="bg1"/>
                </a:solidFill>
              </a:rPr>
              <a:t>Hot to Set Up the GSI Cost Tool</a:t>
            </a:r>
          </a:p>
        </p:txBody>
      </p:sp>
      <p:cxnSp>
        <p:nvCxnSpPr>
          <p:cNvPr id="33" name="Straight Connector 32">
            <a:extLst>
              <a:ext uri="{FF2B5EF4-FFF2-40B4-BE49-F238E27FC236}">
                <a16:creationId xmlns:a16="http://schemas.microsoft.com/office/drawing/2014/main" id="{1AE1CF7A-072B-4C2A-AE6A-30218156C236}"/>
              </a:ext>
            </a:extLst>
          </p:cNvPr>
          <p:cNvCxnSpPr>
            <a:cxnSpLocks/>
          </p:cNvCxnSpPr>
          <p:nvPr/>
        </p:nvCxnSpPr>
        <p:spPr>
          <a:xfrm>
            <a:off x="5576940" y="124274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CE076F-2B12-456A-8598-79EA01CE0346}"/>
              </a:ext>
            </a:extLst>
          </p:cNvPr>
          <p:cNvCxnSpPr>
            <a:cxnSpLocks/>
          </p:cNvCxnSpPr>
          <p:nvPr/>
        </p:nvCxnSpPr>
        <p:spPr>
          <a:xfrm>
            <a:off x="4037388" y="124585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C98276-17EE-4199-9E3C-C7C652E750BF}"/>
              </a:ext>
            </a:extLst>
          </p:cNvPr>
          <p:cNvSpPr txBox="1"/>
          <p:nvPr/>
        </p:nvSpPr>
        <p:spPr>
          <a:xfrm>
            <a:off x="3993043" y="1260954"/>
            <a:ext cx="1645144" cy="230832"/>
          </a:xfrm>
          <a:prstGeom prst="rect">
            <a:avLst/>
          </a:prstGeom>
          <a:noFill/>
        </p:spPr>
        <p:txBody>
          <a:bodyPr wrap="square" rtlCol="0">
            <a:spAutoFit/>
          </a:bodyPr>
          <a:lstStyle/>
          <a:p>
            <a:pPr algn="ctr"/>
            <a:r>
              <a:rPr lang="en-US" sz="900" dirty="0">
                <a:solidFill>
                  <a:schemeClr val="bg1"/>
                </a:solidFill>
              </a:rPr>
              <a:t>Why is Raleigh investing in GSI</a:t>
            </a:r>
          </a:p>
        </p:txBody>
      </p:sp>
      <p:cxnSp>
        <p:nvCxnSpPr>
          <p:cNvPr id="39" name="Straight Connector 38">
            <a:extLst>
              <a:ext uri="{FF2B5EF4-FFF2-40B4-BE49-F238E27FC236}">
                <a16:creationId xmlns:a16="http://schemas.microsoft.com/office/drawing/2014/main" id="{BA68900C-5763-482E-9DDA-D00EAF1CD9B5}"/>
              </a:ext>
            </a:extLst>
          </p:cNvPr>
          <p:cNvCxnSpPr>
            <a:cxnSpLocks/>
          </p:cNvCxnSpPr>
          <p:nvPr/>
        </p:nvCxnSpPr>
        <p:spPr>
          <a:xfrm>
            <a:off x="6370039" y="1239637"/>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1F6C254-16E7-42B6-A1EA-FCCBE0B22763}"/>
              </a:ext>
            </a:extLst>
          </p:cNvPr>
          <p:cNvSpPr txBox="1"/>
          <p:nvPr/>
        </p:nvSpPr>
        <p:spPr>
          <a:xfrm>
            <a:off x="5594791" y="1251628"/>
            <a:ext cx="781117" cy="230832"/>
          </a:xfrm>
          <a:prstGeom prst="rect">
            <a:avLst/>
          </a:prstGeom>
          <a:noFill/>
        </p:spPr>
        <p:txBody>
          <a:bodyPr wrap="square" rtlCol="0">
            <a:spAutoFit/>
          </a:bodyPr>
          <a:lstStyle/>
          <a:p>
            <a:pPr algn="ctr"/>
            <a:r>
              <a:rPr lang="en-US" sz="900" dirty="0">
                <a:solidFill>
                  <a:schemeClr val="bg1"/>
                </a:solidFill>
              </a:rPr>
              <a:t>Instructions</a:t>
            </a:r>
          </a:p>
        </p:txBody>
      </p:sp>
    </p:spTree>
    <p:extLst>
      <p:ext uri="{BB962C8B-B14F-4D97-AF65-F5344CB8AC3E}">
        <p14:creationId xmlns:p14="http://schemas.microsoft.com/office/powerpoint/2010/main" val="1789773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aleigh skyline at night">
            <a:extLst>
              <a:ext uri="{FF2B5EF4-FFF2-40B4-BE49-F238E27FC236}">
                <a16:creationId xmlns:a16="http://schemas.microsoft.com/office/drawing/2014/main" id="{464B62E5-4728-40AE-87AC-BFCF6A3A1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29" b="63619"/>
          <a:stretch/>
        </p:blipFill>
        <p:spPr bwMode="auto">
          <a:xfrm>
            <a:off x="0" y="0"/>
            <a:ext cx="7315200" cy="1246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FAE376-4639-4F8E-BD0D-D706BFCF5B51}"/>
              </a:ext>
            </a:extLst>
          </p:cNvPr>
          <p:cNvSpPr/>
          <p:nvPr/>
        </p:nvSpPr>
        <p:spPr>
          <a:xfrm>
            <a:off x="0" y="0"/>
            <a:ext cx="7315200" cy="1246909"/>
          </a:xfrm>
          <a:prstGeom prst="rect">
            <a:avLst/>
          </a:prstGeom>
          <a:solidFill>
            <a:schemeClr val="tx1">
              <a:lumMod val="75000"/>
              <a:lumOff val="2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36853-22C8-42C9-8287-5D8E26AA3E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15" b="18519" l="2953" r="4475">
                        <a14:foregroundMark x1="3895" y1="11204" x2="3895" y2="11204"/>
                        <a14:foregroundMark x1="4149" y1="11852" x2="4149" y2="11852"/>
                        <a14:foregroundMark x1="4348" y1="13241" x2="4348" y2="13241"/>
                        <a14:foregroundMark x1="4185" y1="15000" x2="4185" y2="15000"/>
                        <a14:foregroundMark x1="4384" y1="15278" x2="4384" y2="15278"/>
                        <a14:foregroundMark x1="3967" y1="16481" x2="3967" y2="16481"/>
                        <a14:foregroundMark x1="3768" y1="18426" x2="3768" y2="18426"/>
                        <a14:foregroundMark x1="3895" y1="18611" x2="3895" y2="18611"/>
                        <a14:foregroundMark x1="3424" y1="16204" x2="3424" y2="16204"/>
                        <a14:foregroundMark x1="3243" y1="14259" x2="3243" y2="14259"/>
                        <a14:foregroundMark x1="3351" y1="13241" x2="3351" y2="13241"/>
                        <a14:foregroundMark x1="3170" y1="11944" x2="3170" y2="11944"/>
                        <a14:foregroundMark x1="3442" y1="11111" x2="3442" y2="11111"/>
                        <a14:foregroundMark x1="3714" y1="10370" x2="3714" y2="10370"/>
                        <a14:foregroundMark x1="3859" y1="9815" x2="3859" y2="9815"/>
                        <a14:foregroundMark x1="4275" y1="10556" x2="4275" y2="10556"/>
                        <a14:foregroundMark x1="4475" y1="12593" x2="4475" y2="12593"/>
                        <a14:backgroundMark x1="3098" y1="9907" x2="3098" y2="9907"/>
                        <a14:backgroundMark x1="3007" y1="17130" x2="3007" y2="17130"/>
                        <a14:backgroundMark x1="4348" y1="18056" x2="4348" y2="18056"/>
                        <a14:backgroundMark x1="4457" y1="16574" x2="4457" y2="16574"/>
                        <a14:backgroundMark x1="4457" y1="10741" x2="4457" y2="10741"/>
                      </a14:backgroundRemoval>
                    </a14:imgEffect>
                  </a14:imgLayer>
                </a14:imgProps>
              </a:ext>
            </a:extLst>
          </a:blip>
          <a:srcRect l="2819" t="8904" r="95371" b="80868"/>
          <a:stretch/>
        </p:blipFill>
        <p:spPr>
          <a:xfrm>
            <a:off x="703944" y="12356"/>
            <a:ext cx="540656" cy="597903"/>
          </a:xfrm>
          <a:prstGeom prst="rect">
            <a:avLst/>
          </a:prstGeom>
        </p:spPr>
      </p:pic>
      <p:sp>
        <p:nvSpPr>
          <p:cNvPr id="6" name="TextBox 5">
            <a:extLst>
              <a:ext uri="{FF2B5EF4-FFF2-40B4-BE49-F238E27FC236}">
                <a16:creationId xmlns:a16="http://schemas.microsoft.com/office/drawing/2014/main" id="{09403F5D-FD89-4C57-8C1B-BCE91AAF71AA}"/>
              </a:ext>
            </a:extLst>
          </p:cNvPr>
          <p:cNvSpPr txBox="1"/>
          <p:nvPr/>
        </p:nvSpPr>
        <p:spPr>
          <a:xfrm>
            <a:off x="1143000" y="92202"/>
            <a:ext cx="111120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Raleigh</a:t>
            </a:r>
          </a:p>
        </p:txBody>
      </p:sp>
      <p:sp>
        <p:nvSpPr>
          <p:cNvPr id="8" name="TextBox 7">
            <a:extLst>
              <a:ext uri="{FF2B5EF4-FFF2-40B4-BE49-F238E27FC236}">
                <a16:creationId xmlns:a16="http://schemas.microsoft.com/office/drawing/2014/main" id="{E17094D2-615F-4BFE-8A18-D73F7A48421A}"/>
              </a:ext>
            </a:extLst>
          </p:cNvPr>
          <p:cNvSpPr txBox="1"/>
          <p:nvPr/>
        </p:nvSpPr>
        <p:spPr>
          <a:xfrm>
            <a:off x="1600915" y="691967"/>
            <a:ext cx="4113370"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Welcome to the Raleigh GSI Cost Tool</a:t>
            </a:r>
          </a:p>
        </p:txBody>
      </p:sp>
      <p:sp>
        <p:nvSpPr>
          <p:cNvPr id="9" name="TextBox 8">
            <a:extLst>
              <a:ext uri="{FF2B5EF4-FFF2-40B4-BE49-F238E27FC236}">
                <a16:creationId xmlns:a16="http://schemas.microsoft.com/office/drawing/2014/main" id="{9AFF3F92-67FE-44A7-B2ED-78BA2A58858D}"/>
              </a:ext>
            </a:extLst>
          </p:cNvPr>
          <p:cNvSpPr txBox="1"/>
          <p:nvPr/>
        </p:nvSpPr>
        <p:spPr>
          <a:xfrm>
            <a:off x="0" y="1504921"/>
            <a:ext cx="7315198" cy="400110"/>
          </a:xfrm>
          <a:prstGeom prst="rect">
            <a:avLst/>
          </a:prstGeom>
          <a:noFill/>
        </p:spPr>
        <p:txBody>
          <a:bodyPr wrap="square" rtlCol="0">
            <a:spAutoFit/>
          </a:bodyPr>
          <a:lstStyle/>
          <a:p>
            <a:pPr algn="ctr"/>
            <a:r>
              <a:rPr lang="en-US" sz="2000" b="1" dirty="0">
                <a:solidFill>
                  <a:srgbClr val="4A8B2C"/>
                </a:solidFill>
                <a:latin typeface="Arial" panose="020B0604020202020204" pitchFamily="34" charset="0"/>
                <a:cs typeface="Arial" panose="020B0604020202020204" pitchFamily="34" charset="0"/>
              </a:rPr>
              <a:t>Why Raleigh is investing in GSI</a:t>
            </a:r>
            <a:endParaRPr lang="en-US" sz="7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E4A69CA-ACAF-4172-B59A-CFEB014B5C32}"/>
              </a:ext>
            </a:extLst>
          </p:cNvPr>
          <p:cNvSpPr txBox="1"/>
          <p:nvPr/>
        </p:nvSpPr>
        <p:spPr>
          <a:xfrm>
            <a:off x="751891" y="1881423"/>
            <a:ext cx="3733234" cy="1892826"/>
          </a:xfrm>
          <a:prstGeom prst="rect">
            <a:avLst/>
          </a:prstGeom>
          <a:noFill/>
        </p:spPr>
        <p:txBody>
          <a:bodyPr wrap="square" rtlCol="0">
            <a:spAutoFit/>
          </a:bodyPr>
          <a:lstStyle/>
          <a:p>
            <a:r>
              <a:rPr lang="en-US" sz="900" dirty="0"/>
              <a:t>The Raleigh GSI Cost Tool is part of the City’s greater initiative to implement more Green Stormwater Infrastructure (GSI) throughout new and existing development sites. The City has a goal to incorporate a greater number of distributed practices on site to maximize stormwater capture. The standard design that development sites use for stormwater management is designating a large portion of land adjacent to the site for the installation of an end-of-pipe conventional structure, such as a stormwater wetland or detention pond. The City wants to show developers and designers that a site can use a more creative solution that can be more cost effective compared to the conventional solutions. Using distributed practices to better manage stormwater runoff helps minimize the amount of excess land needed to meet the three main levels of compliance: </a:t>
            </a:r>
          </a:p>
          <a:p>
            <a:endParaRPr lang="en-US" sz="900" dirty="0">
              <a:solidFill>
                <a:schemeClr val="tx1">
                  <a:lumMod val="75000"/>
                  <a:lumOff val="25000"/>
                </a:schemeClr>
              </a:solidFill>
            </a:endParaRPr>
          </a:p>
        </p:txBody>
      </p:sp>
      <p:pic>
        <p:nvPicPr>
          <p:cNvPr id="4100" name="Picture 4" descr="Image result for Green Stormwater Infrastructure">
            <a:extLst>
              <a:ext uri="{FF2B5EF4-FFF2-40B4-BE49-F238E27FC236}">
                <a16:creationId xmlns:a16="http://schemas.microsoft.com/office/drawing/2014/main" id="{BE35499C-CAB5-439E-983F-D39D0D2701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5" r="7848"/>
          <a:stretch/>
        </p:blipFill>
        <p:spPr bwMode="auto">
          <a:xfrm>
            <a:off x="4456051" y="1888684"/>
            <a:ext cx="2107259" cy="141435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44B71B0-C9A4-471B-9B8F-2318559596B4}"/>
              </a:ext>
            </a:extLst>
          </p:cNvPr>
          <p:cNvSpPr/>
          <p:nvPr/>
        </p:nvSpPr>
        <p:spPr>
          <a:xfrm>
            <a:off x="751888" y="3471118"/>
            <a:ext cx="5811421" cy="1200329"/>
          </a:xfrm>
          <a:prstGeom prst="rect">
            <a:avLst/>
          </a:prstGeom>
        </p:spPr>
        <p:txBody>
          <a:bodyPr wrap="square">
            <a:spAutoFit/>
          </a:bodyPr>
          <a:lstStyle/>
          <a:p>
            <a:pPr algn="just"/>
            <a:endParaRPr lang="en-US" sz="900" dirty="0"/>
          </a:p>
          <a:p>
            <a:pPr marL="628650" lvl="1" indent="-171450" algn="just">
              <a:buFont typeface="Arial" panose="020B0604020202020204" pitchFamily="34" charset="0"/>
              <a:buChar char="•"/>
            </a:pPr>
            <a:r>
              <a:rPr lang="en-US" sz="900" dirty="0"/>
              <a:t>Nutrient management with or without buy down</a:t>
            </a:r>
          </a:p>
          <a:p>
            <a:pPr marL="628650" lvl="1" indent="-171450" algn="just">
              <a:buFont typeface="Arial" panose="020B0604020202020204" pitchFamily="34" charset="0"/>
              <a:buChar char="•"/>
            </a:pPr>
            <a:r>
              <a:rPr lang="en-US" sz="900" dirty="0"/>
              <a:t>Stormwater volume requirements</a:t>
            </a:r>
          </a:p>
          <a:p>
            <a:pPr marL="628650" lvl="1" indent="-171450" algn="just">
              <a:buFont typeface="Arial" panose="020B0604020202020204" pitchFamily="34" charset="0"/>
              <a:buChar char="•"/>
            </a:pPr>
            <a:r>
              <a:rPr lang="en-US" sz="900" dirty="0"/>
              <a:t>Peak flow capture</a:t>
            </a:r>
          </a:p>
          <a:p>
            <a:pPr lvl="1"/>
            <a:endParaRPr lang="en-US" sz="900" dirty="0"/>
          </a:p>
          <a:p>
            <a:r>
              <a:rPr lang="en-US" sz="900" dirty="0"/>
              <a:t>The City is also interested in GSI because of the additional social and environmental benefits that it can provide. Several tools have been created to view the triple bottom line (i.e., economic, social and environmental) benefits that alternative designs like GSI provide a community. </a:t>
            </a:r>
          </a:p>
        </p:txBody>
      </p:sp>
      <p:sp>
        <p:nvSpPr>
          <p:cNvPr id="37" name="Rectangle 36">
            <a:extLst>
              <a:ext uri="{FF2B5EF4-FFF2-40B4-BE49-F238E27FC236}">
                <a16:creationId xmlns:a16="http://schemas.microsoft.com/office/drawing/2014/main" id="{796B1AC2-ADD4-4768-BAAC-312BFB86AA27}"/>
              </a:ext>
            </a:extLst>
          </p:cNvPr>
          <p:cNvSpPr/>
          <p:nvPr/>
        </p:nvSpPr>
        <p:spPr>
          <a:xfrm>
            <a:off x="0" y="1246909"/>
            <a:ext cx="7315200" cy="251691"/>
          </a:xfrm>
          <a:prstGeom prst="rect">
            <a:avLst/>
          </a:prstGeom>
          <a:solidFill>
            <a:srgbClr val="4A8B2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794BB4-8AB9-4411-91D9-F6EC8FB59152}"/>
              </a:ext>
            </a:extLst>
          </p:cNvPr>
          <p:cNvSpPr/>
          <p:nvPr/>
        </p:nvSpPr>
        <p:spPr>
          <a:xfrm>
            <a:off x="723900" y="1246909"/>
            <a:ext cx="336550" cy="251691"/>
          </a:xfrm>
          <a:prstGeom prst="rect">
            <a:avLst/>
          </a:prstGeom>
          <a:solidFill>
            <a:srgbClr val="0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FF2FB60E-9B75-4A6E-B22A-CA0880B515E8}"/>
              </a:ext>
            </a:extLst>
          </p:cNvPr>
          <p:cNvGrpSpPr/>
          <p:nvPr/>
        </p:nvGrpSpPr>
        <p:grpSpPr>
          <a:xfrm>
            <a:off x="816969" y="1299946"/>
            <a:ext cx="150411" cy="145616"/>
            <a:chOff x="1216418" y="1244960"/>
            <a:chExt cx="255587" cy="255587"/>
          </a:xfrm>
        </p:grpSpPr>
        <p:sp>
          <p:nvSpPr>
            <p:cNvPr id="42" name="Freeform: Shape 41">
              <a:extLst>
                <a:ext uri="{FF2B5EF4-FFF2-40B4-BE49-F238E27FC236}">
                  <a16:creationId xmlns:a16="http://schemas.microsoft.com/office/drawing/2014/main" id="{3FEDE966-367B-4375-BDDE-3EF0E75757B7}"/>
                </a:ext>
              </a:extLst>
            </p:cNvPr>
            <p:cNvSpPr/>
            <p:nvPr/>
          </p:nvSpPr>
          <p:spPr>
            <a:xfrm>
              <a:off x="1254122" y="1282305"/>
              <a:ext cx="180181" cy="180992"/>
            </a:xfrm>
            <a:custGeom>
              <a:avLst/>
              <a:gdLst>
                <a:gd name="connsiteX0" fmla="*/ 85725 w 223837"/>
                <a:gd name="connsiteY0" fmla="*/ 164306 h 238125"/>
                <a:gd name="connsiteX1" fmla="*/ 140493 w 223837"/>
                <a:gd name="connsiteY1" fmla="*/ 164306 h 238125"/>
                <a:gd name="connsiteX2" fmla="*/ 140493 w 223837"/>
                <a:gd name="connsiteY2" fmla="*/ 238125 h 238125"/>
                <a:gd name="connsiteX3" fmla="*/ 223837 w 223837"/>
                <a:gd name="connsiteY3" fmla="*/ 238125 h 238125"/>
                <a:gd name="connsiteX4" fmla="*/ 221456 w 223837"/>
                <a:gd name="connsiteY4" fmla="*/ 88106 h 238125"/>
                <a:gd name="connsiteX5" fmla="*/ 114300 w 223837"/>
                <a:gd name="connsiteY5" fmla="*/ 0 h 238125"/>
                <a:gd name="connsiteX6" fmla="*/ 61912 w 223837"/>
                <a:gd name="connsiteY6" fmla="*/ 45244 h 238125"/>
                <a:gd name="connsiteX7" fmla="*/ 59531 w 223837"/>
                <a:gd name="connsiteY7" fmla="*/ 11906 h 238125"/>
                <a:gd name="connsiteX8" fmla="*/ 30956 w 223837"/>
                <a:gd name="connsiteY8" fmla="*/ 11906 h 238125"/>
                <a:gd name="connsiteX9" fmla="*/ 28575 w 223837"/>
                <a:gd name="connsiteY9" fmla="*/ 61913 h 238125"/>
                <a:gd name="connsiteX10" fmla="*/ 2381 w 223837"/>
                <a:gd name="connsiteY10" fmla="*/ 90488 h 238125"/>
                <a:gd name="connsiteX11" fmla="*/ 0 w 223837"/>
                <a:gd name="connsiteY11" fmla="*/ 235744 h 238125"/>
                <a:gd name="connsiteX12" fmla="*/ 85725 w 223837"/>
                <a:gd name="connsiteY12" fmla="*/ 235744 h 238125"/>
                <a:gd name="connsiteX13" fmla="*/ 85725 w 223837"/>
                <a:gd name="connsiteY13" fmla="*/ 16430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37" h="238125">
                  <a:moveTo>
                    <a:pt x="85725" y="164306"/>
                  </a:moveTo>
                  <a:lnTo>
                    <a:pt x="140493" y="164306"/>
                  </a:lnTo>
                  <a:lnTo>
                    <a:pt x="140493" y="238125"/>
                  </a:lnTo>
                  <a:lnTo>
                    <a:pt x="223837" y="238125"/>
                  </a:lnTo>
                  <a:cubicBezTo>
                    <a:pt x="223043" y="188119"/>
                    <a:pt x="222250" y="138112"/>
                    <a:pt x="221456" y="88106"/>
                  </a:cubicBezTo>
                  <a:lnTo>
                    <a:pt x="114300" y="0"/>
                  </a:lnTo>
                  <a:lnTo>
                    <a:pt x="61912" y="45244"/>
                  </a:lnTo>
                  <a:lnTo>
                    <a:pt x="59531" y="11906"/>
                  </a:lnTo>
                  <a:lnTo>
                    <a:pt x="30956" y="11906"/>
                  </a:lnTo>
                  <a:lnTo>
                    <a:pt x="28575" y="61913"/>
                  </a:lnTo>
                  <a:lnTo>
                    <a:pt x="2381" y="90488"/>
                  </a:lnTo>
                  <a:cubicBezTo>
                    <a:pt x="1587" y="138907"/>
                    <a:pt x="794" y="187325"/>
                    <a:pt x="0" y="235744"/>
                  </a:cubicBezTo>
                  <a:lnTo>
                    <a:pt x="85725" y="235744"/>
                  </a:lnTo>
                  <a:lnTo>
                    <a:pt x="85725" y="1643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 descr="Image result for home button icon white no background">
              <a:extLst>
                <a:ext uri="{FF2B5EF4-FFF2-40B4-BE49-F238E27FC236}">
                  <a16:creationId xmlns:a16="http://schemas.microsoft.com/office/drawing/2014/main" id="{B5A9BD96-4297-49A4-AD8C-71BFC8DA30E4}"/>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216418" y="1244960"/>
              <a:ext cx="255587" cy="2555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4" name="Straight Connector 43">
            <a:extLst>
              <a:ext uri="{FF2B5EF4-FFF2-40B4-BE49-F238E27FC236}">
                <a16:creationId xmlns:a16="http://schemas.microsoft.com/office/drawing/2014/main" id="{1801D1DA-EB4C-4396-AB76-FA0AB2470F3B}"/>
              </a:ext>
            </a:extLst>
          </p:cNvPr>
          <p:cNvCxnSpPr>
            <a:cxnSpLocks/>
          </p:cNvCxnSpPr>
          <p:nvPr/>
        </p:nvCxnSpPr>
        <p:spPr>
          <a:xfrm>
            <a:off x="1391662" y="1246909"/>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93107-53A5-4A6A-B909-AEDDFEB25E4C}"/>
              </a:ext>
            </a:extLst>
          </p:cNvPr>
          <p:cNvSpPr txBox="1"/>
          <p:nvPr/>
        </p:nvSpPr>
        <p:spPr>
          <a:xfrm>
            <a:off x="992028" y="1246909"/>
            <a:ext cx="462641" cy="230832"/>
          </a:xfrm>
          <a:prstGeom prst="rect">
            <a:avLst/>
          </a:prstGeom>
          <a:noFill/>
        </p:spPr>
        <p:txBody>
          <a:bodyPr wrap="square" rtlCol="0">
            <a:spAutoFit/>
          </a:bodyPr>
          <a:lstStyle/>
          <a:p>
            <a:pPr algn="ctr"/>
            <a:r>
              <a:rPr lang="en-US" sz="900" dirty="0">
                <a:solidFill>
                  <a:schemeClr val="bg1"/>
                </a:solidFill>
              </a:rPr>
              <a:t>Login</a:t>
            </a:r>
          </a:p>
        </p:txBody>
      </p:sp>
      <p:cxnSp>
        <p:nvCxnSpPr>
          <p:cNvPr id="46" name="Straight Connector 45">
            <a:extLst>
              <a:ext uri="{FF2B5EF4-FFF2-40B4-BE49-F238E27FC236}">
                <a16:creationId xmlns:a16="http://schemas.microsoft.com/office/drawing/2014/main" id="{CFDF4DD3-267F-432F-A219-3DED8DB378C6}"/>
              </a:ext>
            </a:extLst>
          </p:cNvPr>
          <p:cNvCxnSpPr>
            <a:cxnSpLocks/>
          </p:cNvCxnSpPr>
          <p:nvPr/>
        </p:nvCxnSpPr>
        <p:spPr>
          <a:xfrm>
            <a:off x="2463624" y="123652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95D9F24-80DB-4B10-B5CB-3DE839902D7A}"/>
              </a:ext>
            </a:extLst>
          </p:cNvPr>
          <p:cNvSpPr txBox="1"/>
          <p:nvPr/>
        </p:nvSpPr>
        <p:spPr>
          <a:xfrm>
            <a:off x="1333441" y="1257383"/>
            <a:ext cx="1186773" cy="230832"/>
          </a:xfrm>
          <a:prstGeom prst="rect">
            <a:avLst/>
          </a:prstGeom>
          <a:noFill/>
        </p:spPr>
        <p:txBody>
          <a:bodyPr wrap="square" rtlCol="0">
            <a:spAutoFit/>
          </a:bodyPr>
          <a:lstStyle/>
          <a:p>
            <a:pPr algn="ctr"/>
            <a:r>
              <a:rPr lang="en-US" sz="900" dirty="0">
                <a:solidFill>
                  <a:schemeClr val="bg1"/>
                </a:solidFill>
              </a:rPr>
              <a:t>Create New Account</a:t>
            </a:r>
          </a:p>
        </p:txBody>
      </p:sp>
      <p:sp>
        <p:nvSpPr>
          <p:cNvPr id="48" name="TextBox 47">
            <a:extLst>
              <a:ext uri="{FF2B5EF4-FFF2-40B4-BE49-F238E27FC236}">
                <a16:creationId xmlns:a16="http://schemas.microsoft.com/office/drawing/2014/main" id="{852FB4AF-58E0-479D-AB6E-6A1DD2D0F0AB}"/>
              </a:ext>
            </a:extLst>
          </p:cNvPr>
          <p:cNvSpPr txBox="1"/>
          <p:nvPr/>
        </p:nvSpPr>
        <p:spPr>
          <a:xfrm>
            <a:off x="2425509" y="1260954"/>
            <a:ext cx="1645144" cy="230832"/>
          </a:xfrm>
          <a:prstGeom prst="rect">
            <a:avLst/>
          </a:prstGeom>
          <a:noFill/>
        </p:spPr>
        <p:txBody>
          <a:bodyPr wrap="square" rtlCol="0">
            <a:spAutoFit/>
          </a:bodyPr>
          <a:lstStyle/>
          <a:p>
            <a:pPr algn="ctr"/>
            <a:r>
              <a:rPr lang="en-US" sz="900" dirty="0">
                <a:solidFill>
                  <a:schemeClr val="bg1"/>
                </a:solidFill>
              </a:rPr>
              <a:t>Hot to Set Up the GSI Cost Tool</a:t>
            </a:r>
          </a:p>
        </p:txBody>
      </p:sp>
      <p:cxnSp>
        <p:nvCxnSpPr>
          <p:cNvPr id="49" name="Straight Connector 48">
            <a:extLst>
              <a:ext uri="{FF2B5EF4-FFF2-40B4-BE49-F238E27FC236}">
                <a16:creationId xmlns:a16="http://schemas.microsoft.com/office/drawing/2014/main" id="{31FAC5E6-5EDB-46C6-A03C-A4B7071A0B61}"/>
              </a:ext>
            </a:extLst>
          </p:cNvPr>
          <p:cNvCxnSpPr>
            <a:cxnSpLocks/>
          </p:cNvCxnSpPr>
          <p:nvPr/>
        </p:nvCxnSpPr>
        <p:spPr>
          <a:xfrm>
            <a:off x="5576940" y="124274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7C1D685-9B56-4829-A8AA-782F339D55FC}"/>
              </a:ext>
            </a:extLst>
          </p:cNvPr>
          <p:cNvCxnSpPr>
            <a:cxnSpLocks/>
          </p:cNvCxnSpPr>
          <p:nvPr/>
        </p:nvCxnSpPr>
        <p:spPr>
          <a:xfrm>
            <a:off x="4037388" y="124585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154E6E0-8E7D-4D50-B3DF-606A4A014E4D}"/>
              </a:ext>
            </a:extLst>
          </p:cNvPr>
          <p:cNvSpPr txBox="1"/>
          <p:nvPr/>
        </p:nvSpPr>
        <p:spPr>
          <a:xfrm>
            <a:off x="3993043" y="1260954"/>
            <a:ext cx="1645144" cy="230832"/>
          </a:xfrm>
          <a:prstGeom prst="rect">
            <a:avLst/>
          </a:prstGeom>
          <a:noFill/>
        </p:spPr>
        <p:txBody>
          <a:bodyPr wrap="square" rtlCol="0">
            <a:spAutoFit/>
          </a:bodyPr>
          <a:lstStyle/>
          <a:p>
            <a:pPr algn="ctr"/>
            <a:r>
              <a:rPr lang="en-US" sz="900" dirty="0">
                <a:solidFill>
                  <a:schemeClr val="bg1"/>
                </a:solidFill>
              </a:rPr>
              <a:t>Why is Raleigh investing in GSI</a:t>
            </a:r>
          </a:p>
        </p:txBody>
      </p:sp>
      <p:cxnSp>
        <p:nvCxnSpPr>
          <p:cNvPr id="52" name="Straight Connector 51">
            <a:extLst>
              <a:ext uri="{FF2B5EF4-FFF2-40B4-BE49-F238E27FC236}">
                <a16:creationId xmlns:a16="http://schemas.microsoft.com/office/drawing/2014/main" id="{E9300CE1-F3E5-4808-A2F7-7BA5AFEA5D8E}"/>
              </a:ext>
            </a:extLst>
          </p:cNvPr>
          <p:cNvCxnSpPr>
            <a:cxnSpLocks/>
          </p:cNvCxnSpPr>
          <p:nvPr/>
        </p:nvCxnSpPr>
        <p:spPr>
          <a:xfrm>
            <a:off x="6370039" y="1239637"/>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CDC4F52-9E86-409B-837B-2B496D4BCD4C}"/>
              </a:ext>
            </a:extLst>
          </p:cNvPr>
          <p:cNvSpPr txBox="1"/>
          <p:nvPr/>
        </p:nvSpPr>
        <p:spPr>
          <a:xfrm>
            <a:off x="5594791" y="1251628"/>
            <a:ext cx="781117" cy="230832"/>
          </a:xfrm>
          <a:prstGeom prst="rect">
            <a:avLst/>
          </a:prstGeom>
          <a:noFill/>
        </p:spPr>
        <p:txBody>
          <a:bodyPr wrap="square" rtlCol="0">
            <a:spAutoFit/>
          </a:bodyPr>
          <a:lstStyle/>
          <a:p>
            <a:pPr algn="ctr"/>
            <a:r>
              <a:rPr lang="en-US" sz="900" dirty="0">
                <a:solidFill>
                  <a:schemeClr val="bg1"/>
                </a:solidFill>
              </a:rPr>
              <a:t>Instructions</a:t>
            </a:r>
          </a:p>
        </p:txBody>
      </p:sp>
    </p:spTree>
    <p:extLst>
      <p:ext uri="{BB962C8B-B14F-4D97-AF65-F5344CB8AC3E}">
        <p14:creationId xmlns:p14="http://schemas.microsoft.com/office/powerpoint/2010/main" val="4188576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aleigh skyline at night">
            <a:extLst>
              <a:ext uri="{FF2B5EF4-FFF2-40B4-BE49-F238E27FC236}">
                <a16:creationId xmlns:a16="http://schemas.microsoft.com/office/drawing/2014/main" id="{464B62E5-4728-40AE-87AC-BFCF6A3A1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29" b="63619"/>
          <a:stretch/>
        </p:blipFill>
        <p:spPr bwMode="auto">
          <a:xfrm>
            <a:off x="0" y="0"/>
            <a:ext cx="7315200" cy="1246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FAE376-4639-4F8E-BD0D-D706BFCF5B51}"/>
              </a:ext>
            </a:extLst>
          </p:cNvPr>
          <p:cNvSpPr/>
          <p:nvPr/>
        </p:nvSpPr>
        <p:spPr>
          <a:xfrm>
            <a:off x="0" y="0"/>
            <a:ext cx="7315200" cy="1246909"/>
          </a:xfrm>
          <a:prstGeom prst="rect">
            <a:avLst/>
          </a:prstGeom>
          <a:solidFill>
            <a:schemeClr val="tx1">
              <a:lumMod val="75000"/>
              <a:lumOff val="2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36853-22C8-42C9-8287-5D8E26AA3E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15" b="18519" l="2953" r="4475">
                        <a14:foregroundMark x1="3895" y1="11204" x2="3895" y2="11204"/>
                        <a14:foregroundMark x1="4149" y1="11852" x2="4149" y2="11852"/>
                        <a14:foregroundMark x1="4348" y1="13241" x2="4348" y2="13241"/>
                        <a14:foregroundMark x1="4185" y1="15000" x2="4185" y2="15000"/>
                        <a14:foregroundMark x1="4384" y1="15278" x2="4384" y2="15278"/>
                        <a14:foregroundMark x1="3967" y1="16481" x2="3967" y2="16481"/>
                        <a14:foregroundMark x1="3768" y1="18426" x2="3768" y2="18426"/>
                        <a14:foregroundMark x1="3895" y1="18611" x2="3895" y2="18611"/>
                        <a14:foregroundMark x1="3424" y1="16204" x2="3424" y2="16204"/>
                        <a14:foregroundMark x1="3243" y1="14259" x2="3243" y2="14259"/>
                        <a14:foregroundMark x1="3351" y1="13241" x2="3351" y2="13241"/>
                        <a14:foregroundMark x1="3170" y1="11944" x2="3170" y2="11944"/>
                        <a14:foregroundMark x1="3442" y1="11111" x2="3442" y2="11111"/>
                        <a14:foregroundMark x1="3714" y1="10370" x2="3714" y2="10370"/>
                        <a14:foregroundMark x1="3859" y1="9815" x2="3859" y2="9815"/>
                        <a14:foregroundMark x1="4275" y1="10556" x2="4275" y2="10556"/>
                        <a14:foregroundMark x1="4475" y1="12593" x2="4475" y2="12593"/>
                        <a14:backgroundMark x1="3098" y1="9907" x2="3098" y2="9907"/>
                        <a14:backgroundMark x1="3007" y1="17130" x2="3007" y2="17130"/>
                        <a14:backgroundMark x1="4348" y1="18056" x2="4348" y2="18056"/>
                        <a14:backgroundMark x1="4457" y1="16574" x2="4457" y2="16574"/>
                        <a14:backgroundMark x1="4457" y1="10741" x2="4457" y2="10741"/>
                      </a14:backgroundRemoval>
                    </a14:imgEffect>
                  </a14:imgLayer>
                </a14:imgProps>
              </a:ext>
            </a:extLst>
          </a:blip>
          <a:srcRect l="2819" t="8904" r="95371" b="80868"/>
          <a:stretch/>
        </p:blipFill>
        <p:spPr>
          <a:xfrm>
            <a:off x="703944" y="12356"/>
            <a:ext cx="540656" cy="597903"/>
          </a:xfrm>
          <a:prstGeom prst="rect">
            <a:avLst/>
          </a:prstGeom>
        </p:spPr>
      </p:pic>
      <p:sp>
        <p:nvSpPr>
          <p:cNvPr id="6" name="TextBox 5">
            <a:extLst>
              <a:ext uri="{FF2B5EF4-FFF2-40B4-BE49-F238E27FC236}">
                <a16:creationId xmlns:a16="http://schemas.microsoft.com/office/drawing/2014/main" id="{09403F5D-FD89-4C57-8C1B-BCE91AAF71AA}"/>
              </a:ext>
            </a:extLst>
          </p:cNvPr>
          <p:cNvSpPr txBox="1"/>
          <p:nvPr/>
        </p:nvSpPr>
        <p:spPr>
          <a:xfrm>
            <a:off x="1143000" y="92202"/>
            <a:ext cx="111120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Raleigh</a:t>
            </a:r>
          </a:p>
        </p:txBody>
      </p:sp>
      <p:sp>
        <p:nvSpPr>
          <p:cNvPr id="8" name="TextBox 7">
            <a:extLst>
              <a:ext uri="{FF2B5EF4-FFF2-40B4-BE49-F238E27FC236}">
                <a16:creationId xmlns:a16="http://schemas.microsoft.com/office/drawing/2014/main" id="{E17094D2-615F-4BFE-8A18-D73F7A48421A}"/>
              </a:ext>
            </a:extLst>
          </p:cNvPr>
          <p:cNvSpPr txBox="1"/>
          <p:nvPr/>
        </p:nvSpPr>
        <p:spPr>
          <a:xfrm>
            <a:off x="1600915" y="691967"/>
            <a:ext cx="4113370"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Welcome to the Raleigh GSI Cost Tool</a:t>
            </a:r>
          </a:p>
        </p:txBody>
      </p:sp>
      <p:sp>
        <p:nvSpPr>
          <p:cNvPr id="9" name="TextBox 8">
            <a:extLst>
              <a:ext uri="{FF2B5EF4-FFF2-40B4-BE49-F238E27FC236}">
                <a16:creationId xmlns:a16="http://schemas.microsoft.com/office/drawing/2014/main" id="{9AFF3F92-67FE-44A7-B2ED-78BA2A58858D}"/>
              </a:ext>
            </a:extLst>
          </p:cNvPr>
          <p:cNvSpPr txBox="1"/>
          <p:nvPr/>
        </p:nvSpPr>
        <p:spPr>
          <a:xfrm>
            <a:off x="1351532" y="1504921"/>
            <a:ext cx="4612137" cy="400110"/>
          </a:xfrm>
          <a:prstGeom prst="rect">
            <a:avLst/>
          </a:prstGeom>
          <a:noFill/>
        </p:spPr>
        <p:txBody>
          <a:bodyPr wrap="square" rtlCol="0">
            <a:spAutoFit/>
          </a:bodyPr>
          <a:lstStyle/>
          <a:p>
            <a:pPr algn="ctr"/>
            <a:r>
              <a:rPr lang="en-US" sz="2000" b="1" dirty="0">
                <a:solidFill>
                  <a:srgbClr val="4A8B2C"/>
                </a:solidFill>
                <a:latin typeface="Arial" panose="020B0604020202020204" pitchFamily="34" charset="0"/>
                <a:cs typeface="Arial" panose="020B0604020202020204" pitchFamily="34" charset="0"/>
              </a:rPr>
              <a:t>How the GSI Cost Tool is set up</a:t>
            </a:r>
            <a:endParaRPr lang="en-US" sz="7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E4A69CA-ACAF-4172-B59A-CFEB014B5C32}"/>
              </a:ext>
            </a:extLst>
          </p:cNvPr>
          <p:cNvSpPr txBox="1"/>
          <p:nvPr/>
        </p:nvSpPr>
        <p:spPr>
          <a:xfrm>
            <a:off x="703945" y="1900473"/>
            <a:ext cx="3781180" cy="1477328"/>
          </a:xfrm>
          <a:prstGeom prst="rect">
            <a:avLst/>
          </a:prstGeom>
          <a:noFill/>
        </p:spPr>
        <p:txBody>
          <a:bodyPr wrap="square" rtlCol="0">
            <a:spAutoFit/>
          </a:bodyPr>
          <a:lstStyle/>
          <a:p>
            <a:r>
              <a:rPr lang="en-US" sz="900" dirty="0"/>
              <a:t>The Raleigh GSI Cost Tool is set up to help developers and designers with two functions: 1) learning more about GSI options under the changes in the City of Raleigh’s Unified Development Ordinance (UDO), and 2) comparing cost implications of various conventional and GSI design scenarios. </a:t>
            </a:r>
          </a:p>
          <a:p>
            <a:endParaRPr lang="en-US" sz="900" dirty="0"/>
          </a:p>
          <a:p>
            <a:r>
              <a:rPr lang="en-US" sz="900" dirty="0"/>
              <a:t>The first function is for those wishing to access the tool’s educational component. In the Opportunity Screening, the user is exposed to educational materials about changes in the City’s UDO and new opportunities for locations that designers can implement distributed green stormwater infrastructure practices. The user is also given information about the</a:t>
            </a:r>
            <a:endParaRPr lang="en-US" sz="900" dirty="0">
              <a:effectLst/>
            </a:endParaRPr>
          </a:p>
        </p:txBody>
      </p:sp>
      <p:sp>
        <p:nvSpPr>
          <p:cNvPr id="14" name="Rectangle 13">
            <a:extLst>
              <a:ext uri="{FF2B5EF4-FFF2-40B4-BE49-F238E27FC236}">
                <a16:creationId xmlns:a16="http://schemas.microsoft.com/office/drawing/2014/main" id="{844B71B0-C9A4-471B-9B8F-2318559596B4}"/>
              </a:ext>
            </a:extLst>
          </p:cNvPr>
          <p:cNvSpPr/>
          <p:nvPr/>
        </p:nvSpPr>
        <p:spPr>
          <a:xfrm>
            <a:off x="703944" y="3275760"/>
            <a:ext cx="5887357" cy="1338828"/>
          </a:xfrm>
          <a:prstGeom prst="rect">
            <a:avLst/>
          </a:prstGeom>
        </p:spPr>
        <p:txBody>
          <a:bodyPr wrap="square">
            <a:spAutoFit/>
          </a:bodyPr>
          <a:lstStyle/>
          <a:p>
            <a:r>
              <a:rPr lang="en-US" sz="900" dirty="0"/>
              <a:t>compliance standards set for development, and the potential savings for implementing GSI. The Opportunity Screening guides the user with information that is needed to complete Scenarios within the Cost Analysis. </a:t>
            </a:r>
          </a:p>
          <a:p>
            <a:endParaRPr lang="en-US" sz="900" dirty="0"/>
          </a:p>
          <a:p>
            <a:r>
              <a:rPr lang="en-US" sz="900" dirty="0"/>
              <a:t>The second function of the tool allows the users to evaluate the specific costs of interest for design Scenarios entered into the tool. The user will need to define characteristics of the Project and can create one or multiple Scenarios to conduct a life cycle cost evaluation. Users are able to change default assumptions within the tool, import individual costs for specific cost items, and compare Scenarios within each Project site. A summary of these overall costs and differences between Scenarios can be viewed, exported and printed by the user. </a:t>
            </a:r>
          </a:p>
          <a:p>
            <a:pPr algn="just"/>
            <a:endParaRPr lang="en-US" sz="900" dirty="0"/>
          </a:p>
        </p:txBody>
      </p:sp>
      <p:pic>
        <p:nvPicPr>
          <p:cNvPr id="6146" name="Picture 2" descr="Image result for setting up project">
            <a:extLst>
              <a:ext uri="{FF2B5EF4-FFF2-40B4-BE49-F238E27FC236}">
                <a16:creationId xmlns:a16="http://schemas.microsoft.com/office/drawing/2014/main" id="{7F040695-5514-462F-9E12-4A7AD3AA3A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r="3832"/>
          <a:stretch/>
        </p:blipFill>
        <p:spPr bwMode="auto">
          <a:xfrm>
            <a:off x="4485124" y="1927826"/>
            <a:ext cx="2014160" cy="132600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54492C9-E0BE-40CB-A2ED-B2DEFF5AFD03}"/>
              </a:ext>
            </a:extLst>
          </p:cNvPr>
          <p:cNvSpPr/>
          <p:nvPr/>
        </p:nvSpPr>
        <p:spPr>
          <a:xfrm>
            <a:off x="0" y="1246909"/>
            <a:ext cx="7315200" cy="251691"/>
          </a:xfrm>
          <a:prstGeom prst="rect">
            <a:avLst/>
          </a:prstGeom>
          <a:solidFill>
            <a:srgbClr val="4A8B2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07960-30B2-4AF9-BC71-1C6567A8D4A2}"/>
              </a:ext>
            </a:extLst>
          </p:cNvPr>
          <p:cNvSpPr/>
          <p:nvPr/>
        </p:nvSpPr>
        <p:spPr>
          <a:xfrm>
            <a:off x="723900" y="1246909"/>
            <a:ext cx="336550" cy="251691"/>
          </a:xfrm>
          <a:prstGeom prst="rect">
            <a:avLst/>
          </a:prstGeom>
          <a:solidFill>
            <a:srgbClr val="0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22CD926-FFC6-402F-9C3B-BF3DEBA4CEC0}"/>
              </a:ext>
            </a:extLst>
          </p:cNvPr>
          <p:cNvGrpSpPr/>
          <p:nvPr/>
        </p:nvGrpSpPr>
        <p:grpSpPr>
          <a:xfrm>
            <a:off x="816969" y="1299946"/>
            <a:ext cx="150411" cy="145616"/>
            <a:chOff x="1216418" y="1244960"/>
            <a:chExt cx="255587" cy="255587"/>
          </a:xfrm>
        </p:grpSpPr>
        <p:sp>
          <p:nvSpPr>
            <p:cNvPr id="28" name="Freeform: Shape 27">
              <a:extLst>
                <a:ext uri="{FF2B5EF4-FFF2-40B4-BE49-F238E27FC236}">
                  <a16:creationId xmlns:a16="http://schemas.microsoft.com/office/drawing/2014/main" id="{E935A6C5-04AE-40F7-855E-A53A51ED65BE}"/>
                </a:ext>
              </a:extLst>
            </p:cNvPr>
            <p:cNvSpPr/>
            <p:nvPr/>
          </p:nvSpPr>
          <p:spPr>
            <a:xfrm>
              <a:off x="1254122" y="1282305"/>
              <a:ext cx="180181" cy="180992"/>
            </a:xfrm>
            <a:custGeom>
              <a:avLst/>
              <a:gdLst>
                <a:gd name="connsiteX0" fmla="*/ 85725 w 223837"/>
                <a:gd name="connsiteY0" fmla="*/ 164306 h 238125"/>
                <a:gd name="connsiteX1" fmla="*/ 140493 w 223837"/>
                <a:gd name="connsiteY1" fmla="*/ 164306 h 238125"/>
                <a:gd name="connsiteX2" fmla="*/ 140493 w 223837"/>
                <a:gd name="connsiteY2" fmla="*/ 238125 h 238125"/>
                <a:gd name="connsiteX3" fmla="*/ 223837 w 223837"/>
                <a:gd name="connsiteY3" fmla="*/ 238125 h 238125"/>
                <a:gd name="connsiteX4" fmla="*/ 221456 w 223837"/>
                <a:gd name="connsiteY4" fmla="*/ 88106 h 238125"/>
                <a:gd name="connsiteX5" fmla="*/ 114300 w 223837"/>
                <a:gd name="connsiteY5" fmla="*/ 0 h 238125"/>
                <a:gd name="connsiteX6" fmla="*/ 61912 w 223837"/>
                <a:gd name="connsiteY6" fmla="*/ 45244 h 238125"/>
                <a:gd name="connsiteX7" fmla="*/ 59531 w 223837"/>
                <a:gd name="connsiteY7" fmla="*/ 11906 h 238125"/>
                <a:gd name="connsiteX8" fmla="*/ 30956 w 223837"/>
                <a:gd name="connsiteY8" fmla="*/ 11906 h 238125"/>
                <a:gd name="connsiteX9" fmla="*/ 28575 w 223837"/>
                <a:gd name="connsiteY9" fmla="*/ 61913 h 238125"/>
                <a:gd name="connsiteX10" fmla="*/ 2381 w 223837"/>
                <a:gd name="connsiteY10" fmla="*/ 90488 h 238125"/>
                <a:gd name="connsiteX11" fmla="*/ 0 w 223837"/>
                <a:gd name="connsiteY11" fmla="*/ 235744 h 238125"/>
                <a:gd name="connsiteX12" fmla="*/ 85725 w 223837"/>
                <a:gd name="connsiteY12" fmla="*/ 235744 h 238125"/>
                <a:gd name="connsiteX13" fmla="*/ 85725 w 223837"/>
                <a:gd name="connsiteY13" fmla="*/ 16430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37" h="238125">
                  <a:moveTo>
                    <a:pt x="85725" y="164306"/>
                  </a:moveTo>
                  <a:lnTo>
                    <a:pt x="140493" y="164306"/>
                  </a:lnTo>
                  <a:lnTo>
                    <a:pt x="140493" y="238125"/>
                  </a:lnTo>
                  <a:lnTo>
                    <a:pt x="223837" y="238125"/>
                  </a:lnTo>
                  <a:cubicBezTo>
                    <a:pt x="223043" y="188119"/>
                    <a:pt x="222250" y="138112"/>
                    <a:pt x="221456" y="88106"/>
                  </a:cubicBezTo>
                  <a:lnTo>
                    <a:pt x="114300" y="0"/>
                  </a:lnTo>
                  <a:lnTo>
                    <a:pt x="61912" y="45244"/>
                  </a:lnTo>
                  <a:lnTo>
                    <a:pt x="59531" y="11906"/>
                  </a:lnTo>
                  <a:lnTo>
                    <a:pt x="30956" y="11906"/>
                  </a:lnTo>
                  <a:lnTo>
                    <a:pt x="28575" y="61913"/>
                  </a:lnTo>
                  <a:lnTo>
                    <a:pt x="2381" y="90488"/>
                  </a:lnTo>
                  <a:cubicBezTo>
                    <a:pt x="1587" y="138907"/>
                    <a:pt x="794" y="187325"/>
                    <a:pt x="0" y="235744"/>
                  </a:cubicBezTo>
                  <a:lnTo>
                    <a:pt x="85725" y="235744"/>
                  </a:lnTo>
                  <a:lnTo>
                    <a:pt x="85725" y="1643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4" descr="Image result for home button icon white no background">
              <a:extLst>
                <a:ext uri="{FF2B5EF4-FFF2-40B4-BE49-F238E27FC236}">
                  <a16:creationId xmlns:a16="http://schemas.microsoft.com/office/drawing/2014/main" id="{F2068EB4-E83F-42A1-9DAE-EDFB58A5DF57}"/>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216418" y="1244960"/>
              <a:ext cx="255587" cy="2555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Straight Connector 29">
            <a:extLst>
              <a:ext uri="{FF2B5EF4-FFF2-40B4-BE49-F238E27FC236}">
                <a16:creationId xmlns:a16="http://schemas.microsoft.com/office/drawing/2014/main" id="{7EF2173D-758D-4DA4-A4EE-D7BF702A87EB}"/>
              </a:ext>
            </a:extLst>
          </p:cNvPr>
          <p:cNvCxnSpPr>
            <a:cxnSpLocks/>
          </p:cNvCxnSpPr>
          <p:nvPr/>
        </p:nvCxnSpPr>
        <p:spPr>
          <a:xfrm>
            <a:off x="1391662" y="1246909"/>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1699456-8417-4875-B9D4-99B99B1A0F64}"/>
              </a:ext>
            </a:extLst>
          </p:cNvPr>
          <p:cNvSpPr txBox="1"/>
          <p:nvPr/>
        </p:nvSpPr>
        <p:spPr>
          <a:xfrm>
            <a:off x="992028" y="1246909"/>
            <a:ext cx="462641" cy="230832"/>
          </a:xfrm>
          <a:prstGeom prst="rect">
            <a:avLst/>
          </a:prstGeom>
          <a:noFill/>
        </p:spPr>
        <p:txBody>
          <a:bodyPr wrap="square" rtlCol="0">
            <a:spAutoFit/>
          </a:bodyPr>
          <a:lstStyle/>
          <a:p>
            <a:pPr algn="ctr"/>
            <a:r>
              <a:rPr lang="en-US" sz="900" dirty="0">
                <a:solidFill>
                  <a:schemeClr val="bg1"/>
                </a:solidFill>
              </a:rPr>
              <a:t>Login</a:t>
            </a:r>
          </a:p>
        </p:txBody>
      </p:sp>
      <p:cxnSp>
        <p:nvCxnSpPr>
          <p:cNvPr id="32" name="Straight Connector 31">
            <a:extLst>
              <a:ext uri="{FF2B5EF4-FFF2-40B4-BE49-F238E27FC236}">
                <a16:creationId xmlns:a16="http://schemas.microsoft.com/office/drawing/2014/main" id="{C4C69300-E7A9-40FD-92B0-15D5EF5C3B1C}"/>
              </a:ext>
            </a:extLst>
          </p:cNvPr>
          <p:cNvCxnSpPr>
            <a:cxnSpLocks/>
          </p:cNvCxnSpPr>
          <p:nvPr/>
        </p:nvCxnSpPr>
        <p:spPr>
          <a:xfrm>
            <a:off x="2463624" y="123652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FBDDCE1-1B39-4025-9D72-17D2045BBAC6}"/>
              </a:ext>
            </a:extLst>
          </p:cNvPr>
          <p:cNvSpPr txBox="1"/>
          <p:nvPr/>
        </p:nvSpPr>
        <p:spPr>
          <a:xfrm>
            <a:off x="1333441" y="1257383"/>
            <a:ext cx="1186773" cy="230832"/>
          </a:xfrm>
          <a:prstGeom prst="rect">
            <a:avLst/>
          </a:prstGeom>
          <a:noFill/>
        </p:spPr>
        <p:txBody>
          <a:bodyPr wrap="square" rtlCol="0">
            <a:spAutoFit/>
          </a:bodyPr>
          <a:lstStyle/>
          <a:p>
            <a:pPr algn="ctr"/>
            <a:r>
              <a:rPr lang="en-US" sz="900" dirty="0">
                <a:solidFill>
                  <a:schemeClr val="bg1"/>
                </a:solidFill>
              </a:rPr>
              <a:t>Create New Account</a:t>
            </a:r>
          </a:p>
        </p:txBody>
      </p:sp>
      <p:sp>
        <p:nvSpPr>
          <p:cNvPr id="34" name="TextBox 33">
            <a:extLst>
              <a:ext uri="{FF2B5EF4-FFF2-40B4-BE49-F238E27FC236}">
                <a16:creationId xmlns:a16="http://schemas.microsoft.com/office/drawing/2014/main" id="{33BD91FE-822B-4CF5-8213-7C1406C338C3}"/>
              </a:ext>
            </a:extLst>
          </p:cNvPr>
          <p:cNvSpPr txBox="1"/>
          <p:nvPr/>
        </p:nvSpPr>
        <p:spPr>
          <a:xfrm>
            <a:off x="2425509" y="1260954"/>
            <a:ext cx="1645144" cy="230832"/>
          </a:xfrm>
          <a:prstGeom prst="rect">
            <a:avLst/>
          </a:prstGeom>
          <a:noFill/>
        </p:spPr>
        <p:txBody>
          <a:bodyPr wrap="square" rtlCol="0">
            <a:spAutoFit/>
          </a:bodyPr>
          <a:lstStyle/>
          <a:p>
            <a:pPr algn="ctr"/>
            <a:r>
              <a:rPr lang="en-US" sz="900" dirty="0">
                <a:solidFill>
                  <a:schemeClr val="bg1"/>
                </a:solidFill>
              </a:rPr>
              <a:t>Hot to Set Up the GSI Cost Tool</a:t>
            </a:r>
          </a:p>
        </p:txBody>
      </p:sp>
      <p:cxnSp>
        <p:nvCxnSpPr>
          <p:cNvPr id="35" name="Straight Connector 34">
            <a:extLst>
              <a:ext uri="{FF2B5EF4-FFF2-40B4-BE49-F238E27FC236}">
                <a16:creationId xmlns:a16="http://schemas.microsoft.com/office/drawing/2014/main" id="{794AF541-D112-4EB5-BC61-201A746BDB68}"/>
              </a:ext>
            </a:extLst>
          </p:cNvPr>
          <p:cNvCxnSpPr>
            <a:cxnSpLocks/>
          </p:cNvCxnSpPr>
          <p:nvPr/>
        </p:nvCxnSpPr>
        <p:spPr>
          <a:xfrm>
            <a:off x="5576940" y="124274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E057D-F9F5-4BA9-A27B-A1AC3E6CAC02}"/>
              </a:ext>
            </a:extLst>
          </p:cNvPr>
          <p:cNvCxnSpPr>
            <a:cxnSpLocks/>
          </p:cNvCxnSpPr>
          <p:nvPr/>
        </p:nvCxnSpPr>
        <p:spPr>
          <a:xfrm>
            <a:off x="4037388" y="124585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8E23E5-8E0C-42E1-B847-AE404920BBA9}"/>
              </a:ext>
            </a:extLst>
          </p:cNvPr>
          <p:cNvSpPr txBox="1"/>
          <p:nvPr/>
        </p:nvSpPr>
        <p:spPr>
          <a:xfrm>
            <a:off x="3993043" y="1260954"/>
            <a:ext cx="1645144" cy="230832"/>
          </a:xfrm>
          <a:prstGeom prst="rect">
            <a:avLst/>
          </a:prstGeom>
          <a:noFill/>
        </p:spPr>
        <p:txBody>
          <a:bodyPr wrap="square" rtlCol="0">
            <a:spAutoFit/>
          </a:bodyPr>
          <a:lstStyle/>
          <a:p>
            <a:pPr algn="ctr"/>
            <a:r>
              <a:rPr lang="en-US" sz="900" dirty="0">
                <a:solidFill>
                  <a:schemeClr val="bg1"/>
                </a:solidFill>
              </a:rPr>
              <a:t>Why is Raleigh investing in GSI</a:t>
            </a:r>
          </a:p>
        </p:txBody>
      </p:sp>
      <p:cxnSp>
        <p:nvCxnSpPr>
          <p:cNvPr id="40" name="Straight Connector 39">
            <a:extLst>
              <a:ext uri="{FF2B5EF4-FFF2-40B4-BE49-F238E27FC236}">
                <a16:creationId xmlns:a16="http://schemas.microsoft.com/office/drawing/2014/main" id="{56541BFF-5259-4E73-A079-3EC3A00038FA}"/>
              </a:ext>
            </a:extLst>
          </p:cNvPr>
          <p:cNvCxnSpPr>
            <a:cxnSpLocks/>
          </p:cNvCxnSpPr>
          <p:nvPr/>
        </p:nvCxnSpPr>
        <p:spPr>
          <a:xfrm>
            <a:off x="6370039" y="1239637"/>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EEFB594-86A1-4C0E-B0CC-580F64D9C2BF}"/>
              </a:ext>
            </a:extLst>
          </p:cNvPr>
          <p:cNvSpPr txBox="1"/>
          <p:nvPr/>
        </p:nvSpPr>
        <p:spPr>
          <a:xfrm>
            <a:off x="5594791" y="1251628"/>
            <a:ext cx="781117" cy="230832"/>
          </a:xfrm>
          <a:prstGeom prst="rect">
            <a:avLst/>
          </a:prstGeom>
          <a:noFill/>
        </p:spPr>
        <p:txBody>
          <a:bodyPr wrap="square" rtlCol="0">
            <a:spAutoFit/>
          </a:bodyPr>
          <a:lstStyle/>
          <a:p>
            <a:pPr algn="ctr"/>
            <a:r>
              <a:rPr lang="en-US" sz="900" dirty="0">
                <a:solidFill>
                  <a:schemeClr val="bg1"/>
                </a:solidFill>
              </a:rPr>
              <a:t>Instructions</a:t>
            </a:r>
          </a:p>
        </p:txBody>
      </p:sp>
    </p:spTree>
    <p:extLst>
      <p:ext uri="{BB962C8B-B14F-4D97-AF65-F5344CB8AC3E}">
        <p14:creationId xmlns:p14="http://schemas.microsoft.com/office/powerpoint/2010/main" val="411446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aleigh skyline at night">
            <a:extLst>
              <a:ext uri="{FF2B5EF4-FFF2-40B4-BE49-F238E27FC236}">
                <a16:creationId xmlns:a16="http://schemas.microsoft.com/office/drawing/2014/main" id="{464B62E5-4728-40AE-87AC-BFCF6A3A1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29" b="63619"/>
          <a:stretch/>
        </p:blipFill>
        <p:spPr bwMode="auto">
          <a:xfrm>
            <a:off x="0" y="0"/>
            <a:ext cx="7315200" cy="1246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FAE376-4639-4F8E-BD0D-D706BFCF5B51}"/>
              </a:ext>
            </a:extLst>
          </p:cNvPr>
          <p:cNvSpPr/>
          <p:nvPr/>
        </p:nvSpPr>
        <p:spPr>
          <a:xfrm>
            <a:off x="0" y="0"/>
            <a:ext cx="7315200" cy="1246909"/>
          </a:xfrm>
          <a:prstGeom prst="rect">
            <a:avLst/>
          </a:prstGeom>
          <a:solidFill>
            <a:schemeClr val="tx1">
              <a:lumMod val="75000"/>
              <a:lumOff val="2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36853-22C8-42C9-8287-5D8E26AA3E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15" b="18519" l="2953" r="4475">
                        <a14:foregroundMark x1="3895" y1="11204" x2="3895" y2="11204"/>
                        <a14:foregroundMark x1="4149" y1="11852" x2="4149" y2="11852"/>
                        <a14:foregroundMark x1="4348" y1="13241" x2="4348" y2="13241"/>
                        <a14:foregroundMark x1="4185" y1="15000" x2="4185" y2="15000"/>
                        <a14:foregroundMark x1="4384" y1="15278" x2="4384" y2="15278"/>
                        <a14:foregroundMark x1="3967" y1="16481" x2="3967" y2="16481"/>
                        <a14:foregroundMark x1="3768" y1="18426" x2="3768" y2="18426"/>
                        <a14:foregroundMark x1="3895" y1="18611" x2="3895" y2="18611"/>
                        <a14:foregroundMark x1="3424" y1="16204" x2="3424" y2="16204"/>
                        <a14:foregroundMark x1="3243" y1="14259" x2="3243" y2="14259"/>
                        <a14:foregroundMark x1="3351" y1="13241" x2="3351" y2="13241"/>
                        <a14:foregroundMark x1="3170" y1="11944" x2="3170" y2="11944"/>
                        <a14:foregroundMark x1="3442" y1="11111" x2="3442" y2="11111"/>
                        <a14:foregroundMark x1="3714" y1="10370" x2="3714" y2="10370"/>
                        <a14:foregroundMark x1="3859" y1="9815" x2="3859" y2="9815"/>
                        <a14:foregroundMark x1="4275" y1="10556" x2="4275" y2="10556"/>
                        <a14:foregroundMark x1="4475" y1="12593" x2="4475" y2="12593"/>
                        <a14:backgroundMark x1="3098" y1="9907" x2="3098" y2="9907"/>
                        <a14:backgroundMark x1="3007" y1="17130" x2="3007" y2="17130"/>
                        <a14:backgroundMark x1="4348" y1="18056" x2="4348" y2="18056"/>
                        <a14:backgroundMark x1="4457" y1="16574" x2="4457" y2="16574"/>
                        <a14:backgroundMark x1="4457" y1="10741" x2="4457" y2="10741"/>
                      </a14:backgroundRemoval>
                    </a14:imgEffect>
                  </a14:imgLayer>
                </a14:imgProps>
              </a:ext>
            </a:extLst>
          </a:blip>
          <a:srcRect l="2819" t="8904" r="95371" b="80868"/>
          <a:stretch/>
        </p:blipFill>
        <p:spPr>
          <a:xfrm>
            <a:off x="703944" y="12356"/>
            <a:ext cx="540656" cy="597903"/>
          </a:xfrm>
          <a:prstGeom prst="rect">
            <a:avLst/>
          </a:prstGeom>
        </p:spPr>
      </p:pic>
      <p:sp>
        <p:nvSpPr>
          <p:cNvPr id="6" name="TextBox 5">
            <a:extLst>
              <a:ext uri="{FF2B5EF4-FFF2-40B4-BE49-F238E27FC236}">
                <a16:creationId xmlns:a16="http://schemas.microsoft.com/office/drawing/2014/main" id="{09403F5D-FD89-4C57-8C1B-BCE91AAF71AA}"/>
              </a:ext>
            </a:extLst>
          </p:cNvPr>
          <p:cNvSpPr txBox="1"/>
          <p:nvPr/>
        </p:nvSpPr>
        <p:spPr>
          <a:xfrm>
            <a:off x="1143000" y="92202"/>
            <a:ext cx="111120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Raleigh</a:t>
            </a:r>
          </a:p>
        </p:txBody>
      </p:sp>
      <p:sp>
        <p:nvSpPr>
          <p:cNvPr id="8" name="TextBox 7">
            <a:extLst>
              <a:ext uri="{FF2B5EF4-FFF2-40B4-BE49-F238E27FC236}">
                <a16:creationId xmlns:a16="http://schemas.microsoft.com/office/drawing/2014/main" id="{E17094D2-615F-4BFE-8A18-D73F7A48421A}"/>
              </a:ext>
            </a:extLst>
          </p:cNvPr>
          <p:cNvSpPr txBox="1"/>
          <p:nvPr/>
        </p:nvSpPr>
        <p:spPr>
          <a:xfrm>
            <a:off x="1600915" y="691967"/>
            <a:ext cx="4113370"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Welcome to the Raleigh GSI Cost Tool</a:t>
            </a:r>
          </a:p>
        </p:txBody>
      </p:sp>
      <p:sp>
        <p:nvSpPr>
          <p:cNvPr id="9" name="TextBox 8">
            <a:extLst>
              <a:ext uri="{FF2B5EF4-FFF2-40B4-BE49-F238E27FC236}">
                <a16:creationId xmlns:a16="http://schemas.microsoft.com/office/drawing/2014/main" id="{9AFF3F92-67FE-44A7-B2ED-78BA2A58858D}"/>
              </a:ext>
            </a:extLst>
          </p:cNvPr>
          <p:cNvSpPr txBox="1"/>
          <p:nvPr/>
        </p:nvSpPr>
        <p:spPr>
          <a:xfrm>
            <a:off x="0" y="1504921"/>
            <a:ext cx="7315200" cy="400110"/>
          </a:xfrm>
          <a:prstGeom prst="rect">
            <a:avLst/>
          </a:prstGeom>
          <a:noFill/>
        </p:spPr>
        <p:txBody>
          <a:bodyPr wrap="square" rtlCol="0">
            <a:spAutoFit/>
          </a:bodyPr>
          <a:lstStyle/>
          <a:p>
            <a:pPr algn="ctr"/>
            <a:r>
              <a:rPr lang="en-US" sz="2000" b="1" dirty="0">
                <a:solidFill>
                  <a:srgbClr val="4A8B2C"/>
                </a:solidFill>
                <a:latin typeface="Arial" panose="020B0604020202020204" pitchFamily="34" charset="0"/>
                <a:cs typeface="Arial" panose="020B0604020202020204" pitchFamily="34" charset="0"/>
              </a:rPr>
              <a:t>Instructions for using the Raleigh Cost Tool</a:t>
            </a:r>
            <a:endParaRPr lang="en-US" sz="7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E4A69CA-ACAF-4172-B59A-CFEB014B5C32}"/>
              </a:ext>
            </a:extLst>
          </p:cNvPr>
          <p:cNvSpPr txBox="1"/>
          <p:nvPr/>
        </p:nvSpPr>
        <p:spPr>
          <a:xfrm>
            <a:off x="703945" y="1794729"/>
            <a:ext cx="4614504" cy="1754326"/>
          </a:xfrm>
          <a:prstGeom prst="rect">
            <a:avLst/>
          </a:prstGeom>
          <a:noFill/>
        </p:spPr>
        <p:txBody>
          <a:bodyPr wrap="square" rtlCol="0">
            <a:spAutoFit/>
          </a:bodyPr>
          <a:lstStyle/>
          <a:p>
            <a:r>
              <a:rPr lang="en-US" sz="900" b="1" dirty="0">
                <a:solidFill>
                  <a:srgbClr val="4A8B2C"/>
                </a:solidFill>
              </a:rPr>
              <a:t>Setting up a new project</a:t>
            </a:r>
          </a:p>
          <a:p>
            <a:r>
              <a:rPr lang="en-US" sz="900" dirty="0"/>
              <a:t>To begin a project site assessment using the Raleigh Cost Tool, navigate to the </a:t>
            </a:r>
            <a:r>
              <a:rPr lang="en-US" sz="900" b="1" dirty="0"/>
              <a:t>PROJECTS</a:t>
            </a:r>
            <a:r>
              <a:rPr lang="en-US" sz="900" dirty="0"/>
              <a:t> tab from the </a:t>
            </a:r>
            <a:r>
              <a:rPr lang="en-US" sz="900" dirty="0" err="1"/>
              <a:t>menubar</a:t>
            </a:r>
            <a:r>
              <a:rPr lang="en-US" sz="900" dirty="0"/>
              <a:t> and click on the </a:t>
            </a:r>
            <a:r>
              <a:rPr lang="en-US" sz="900" b="1" dirty="0">
                <a:solidFill>
                  <a:srgbClr val="0070C0"/>
                </a:solidFill>
              </a:rPr>
              <a:t>NEW PROJECT BUTTON</a:t>
            </a:r>
            <a:r>
              <a:rPr lang="en-US" sz="900" dirty="0"/>
              <a:t>. When you create a new project, specify a title, project description, the location and size of the project, and purchase information. Projects can be exported into .csv, excel, PDF, or printed. The summary table of your project displayed on the </a:t>
            </a:r>
            <a:r>
              <a:rPr lang="en-US" sz="900" b="1" dirty="0"/>
              <a:t>PROJECT PAGE </a:t>
            </a:r>
            <a:r>
              <a:rPr lang="en-US" sz="900" dirty="0"/>
              <a:t>can also be copied and pasted into a word document file or spreadsheet. </a:t>
            </a:r>
          </a:p>
          <a:p>
            <a:r>
              <a:rPr lang="en-US" sz="900" dirty="0"/>
              <a:t> </a:t>
            </a:r>
          </a:p>
          <a:p>
            <a:r>
              <a:rPr lang="en-US" sz="900" b="1" dirty="0">
                <a:solidFill>
                  <a:srgbClr val="4A8B2C"/>
                </a:solidFill>
              </a:rPr>
              <a:t>Designing scenarios for your project</a:t>
            </a:r>
          </a:p>
          <a:p>
            <a:r>
              <a:rPr lang="en-US" sz="900" dirty="0"/>
              <a:t>After creating a project, click the </a:t>
            </a:r>
            <a:r>
              <a:rPr lang="en-US" sz="900" b="1" dirty="0">
                <a:solidFill>
                  <a:schemeClr val="accent4"/>
                </a:solidFill>
              </a:rPr>
              <a:t>SCENARIOS BUTTON </a:t>
            </a:r>
            <a:r>
              <a:rPr lang="en-US" sz="900" dirty="0"/>
              <a:t>to view and existing scenarios or create a new one. Click the </a:t>
            </a:r>
            <a:r>
              <a:rPr lang="en-US" sz="900" b="1" dirty="0">
                <a:solidFill>
                  <a:srgbClr val="0070C0"/>
                </a:solidFill>
              </a:rPr>
              <a:t>NEW SCENARIO BUTTON</a:t>
            </a:r>
            <a:r>
              <a:rPr lang="en-US" sz="900" dirty="0">
                <a:solidFill>
                  <a:srgbClr val="0070C0"/>
                </a:solidFill>
              </a:rPr>
              <a:t> </a:t>
            </a:r>
            <a:r>
              <a:rPr lang="en-US" sz="900" dirty="0"/>
              <a:t>to create a new scenario, where you will be directed to a new page to begin adding information about your scenario. You can click to go</a:t>
            </a:r>
            <a:endParaRPr lang="en-US" sz="900" dirty="0">
              <a:effectLst/>
            </a:endParaRPr>
          </a:p>
        </p:txBody>
      </p:sp>
      <p:sp>
        <p:nvSpPr>
          <p:cNvPr id="25" name="Rectangle 24">
            <a:extLst>
              <a:ext uri="{FF2B5EF4-FFF2-40B4-BE49-F238E27FC236}">
                <a16:creationId xmlns:a16="http://schemas.microsoft.com/office/drawing/2014/main" id="{F54492C9-E0BE-40CB-A2ED-B2DEFF5AFD03}"/>
              </a:ext>
            </a:extLst>
          </p:cNvPr>
          <p:cNvSpPr/>
          <p:nvPr/>
        </p:nvSpPr>
        <p:spPr>
          <a:xfrm>
            <a:off x="0" y="1246909"/>
            <a:ext cx="7315200" cy="251691"/>
          </a:xfrm>
          <a:prstGeom prst="rect">
            <a:avLst/>
          </a:prstGeom>
          <a:solidFill>
            <a:srgbClr val="4A8B2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07960-30B2-4AF9-BC71-1C6567A8D4A2}"/>
              </a:ext>
            </a:extLst>
          </p:cNvPr>
          <p:cNvSpPr/>
          <p:nvPr/>
        </p:nvSpPr>
        <p:spPr>
          <a:xfrm>
            <a:off x="723900" y="1246909"/>
            <a:ext cx="336550" cy="251691"/>
          </a:xfrm>
          <a:prstGeom prst="rect">
            <a:avLst/>
          </a:prstGeom>
          <a:solidFill>
            <a:srgbClr val="0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22CD926-FFC6-402F-9C3B-BF3DEBA4CEC0}"/>
              </a:ext>
            </a:extLst>
          </p:cNvPr>
          <p:cNvGrpSpPr/>
          <p:nvPr/>
        </p:nvGrpSpPr>
        <p:grpSpPr>
          <a:xfrm>
            <a:off x="816969" y="1299946"/>
            <a:ext cx="150411" cy="145616"/>
            <a:chOff x="1216418" y="1244960"/>
            <a:chExt cx="255587" cy="255587"/>
          </a:xfrm>
        </p:grpSpPr>
        <p:sp>
          <p:nvSpPr>
            <p:cNvPr id="28" name="Freeform: Shape 27">
              <a:extLst>
                <a:ext uri="{FF2B5EF4-FFF2-40B4-BE49-F238E27FC236}">
                  <a16:creationId xmlns:a16="http://schemas.microsoft.com/office/drawing/2014/main" id="{E935A6C5-04AE-40F7-855E-A53A51ED65BE}"/>
                </a:ext>
              </a:extLst>
            </p:cNvPr>
            <p:cNvSpPr/>
            <p:nvPr/>
          </p:nvSpPr>
          <p:spPr>
            <a:xfrm>
              <a:off x="1254122" y="1282305"/>
              <a:ext cx="180181" cy="180992"/>
            </a:xfrm>
            <a:custGeom>
              <a:avLst/>
              <a:gdLst>
                <a:gd name="connsiteX0" fmla="*/ 85725 w 223837"/>
                <a:gd name="connsiteY0" fmla="*/ 164306 h 238125"/>
                <a:gd name="connsiteX1" fmla="*/ 140493 w 223837"/>
                <a:gd name="connsiteY1" fmla="*/ 164306 h 238125"/>
                <a:gd name="connsiteX2" fmla="*/ 140493 w 223837"/>
                <a:gd name="connsiteY2" fmla="*/ 238125 h 238125"/>
                <a:gd name="connsiteX3" fmla="*/ 223837 w 223837"/>
                <a:gd name="connsiteY3" fmla="*/ 238125 h 238125"/>
                <a:gd name="connsiteX4" fmla="*/ 221456 w 223837"/>
                <a:gd name="connsiteY4" fmla="*/ 88106 h 238125"/>
                <a:gd name="connsiteX5" fmla="*/ 114300 w 223837"/>
                <a:gd name="connsiteY5" fmla="*/ 0 h 238125"/>
                <a:gd name="connsiteX6" fmla="*/ 61912 w 223837"/>
                <a:gd name="connsiteY6" fmla="*/ 45244 h 238125"/>
                <a:gd name="connsiteX7" fmla="*/ 59531 w 223837"/>
                <a:gd name="connsiteY7" fmla="*/ 11906 h 238125"/>
                <a:gd name="connsiteX8" fmla="*/ 30956 w 223837"/>
                <a:gd name="connsiteY8" fmla="*/ 11906 h 238125"/>
                <a:gd name="connsiteX9" fmla="*/ 28575 w 223837"/>
                <a:gd name="connsiteY9" fmla="*/ 61913 h 238125"/>
                <a:gd name="connsiteX10" fmla="*/ 2381 w 223837"/>
                <a:gd name="connsiteY10" fmla="*/ 90488 h 238125"/>
                <a:gd name="connsiteX11" fmla="*/ 0 w 223837"/>
                <a:gd name="connsiteY11" fmla="*/ 235744 h 238125"/>
                <a:gd name="connsiteX12" fmla="*/ 85725 w 223837"/>
                <a:gd name="connsiteY12" fmla="*/ 235744 h 238125"/>
                <a:gd name="connsiteX13" fmla="*/ 85725 w 223837"/>
                <a:gd name="connsiteY13" fmla="*/ 16430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37" h="238125">
                  <a:moveTo>
                    <a:pt x="85725" y="164306"/>
                  </a:moveTo>
                  <a:lnTo>
                    <a:pt x="140493" y="164306"/>
                  </a:lnTo>
                  <a:lnTo>
                    <a:pt x="140493" y="238125"/>
                  </a:lnTo>
                  <a:lnTo>
                    <a:pt x="223837" y="238125"/>
                  </a:lnTo>
                  <a:cubicBezTo>
                    <a:pt x="223043" y="188119"/>
                    <a:pt x="222250" y="138112"/>
                    <a:pt x="221456" y="88106"/>
                  </a:cubicBezTo>
                  <a:lnTo>
                    <a:pt x="114300" y="0"/>
                  </a:lnTo>
                  <a:lnTo>
                    <a:pt x="61912" y="45244"/>
                  </a:lnTo>
                  <a:lnTo>
                    <a:pt x="59531" y="11906"/>
                  </a:lnTo>
                  <a:lnTo>
                    <a:pt x="30956" y="11906"/>
                  </a:lnTo>
                  <a:lnTo>
                    <a:pt x="28575" y="61913"/>
                  </a:lnTo>
                  <a:lnTo>
                    <a:pt x="2381" y="90488"/>
                  </a:lnTo>
                  <a:cubicBezTo>
                    <a:pt x="1587" y="138907"/>
                    <a:pt x="794" y="187325"/>
                    <a:pt x="0" y="235744"/>
                  </a:cubicBezTo>
                  <a:lnTo>
                    <a:pt x="85725" y="235744"/>
                  </a:lnTo>
                  <a:lnTo>
                    <a:pt x="85725" y="1643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4" descr="Image result for home button icon white no background">
              <a:extLst>
                <a:ext uri="{FF2B5EF4-FFF2-40B4-BE49-F238E27FC236}">
                  <a16:creationId xmlns:a16="http://schemas.microsoft.com/office/drawing/2014/main" id="{F2068EB4-E83F-42A1-9DAE-EDFB58A5DF57}"/>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216418" y="1244960"/>
              <a:ext cx="255587" cy="2555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Straight Connector 29">
            <a:extLst>
              <a:ext uri="{FF2B5EF4-FFF2-40B4-BE49-F238E27FC236}">
                <a16:creationId xmlns:a16="http://schemas.microsoft.com/office/drawing/2014/main" id="{7EF2173D-758D-4DA4-A4EE-D7BF702A87EB}"/>
              </a:ext>
            </a:extLst>
          </p:cNvPr>
          <p:cNvCxnSpPr>
            <a:cxnSpLocks/>
          </p:cNvCxnSpPr>
          <p:nvPr/>
        </p:nvCxnSpPr>
        <p:spPr>
          <a:xfrm>
            <a:off x="1391662" y="1246909"/>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1699456-8417-4875-B9D4-99B99B1A0F64}"/>
              </a:ext>
            </a:extLst>
          </p:cNvPr>
          <p:cNvSpPr txBox="1"/>
          <p:nvPr/>
        </p:nvSpPr>
        <p:spPr>
          <a:xfrm>
            <a:off x="992028" y="1246909"/>
            <a:ext cx="462641" cy="230832"/>
          </a:xfrm>
          <a:prstGeom prst="rect">
            <a:avLst/>
          </a:prstGeom>
          <a:noFill/>
        </p:spPr>
        <p:txBody>
          <a:bodyPr wrap="square" rtlCol="0">
            <a:spAutoFit/>
          </a:bodyPr>
          <a:lstStyle/>
          <a:p>
            <a:pPr algn="ctr"/>
            <a:r>
              <a:rPr lang="en-US" sz="900" dirty="0">
                <a:solidFill>
                  <a:schemeClr val="bg1"/>
                </a:solidFill>
              </a:rPr>
              <a:t>Login</a:t>
            </a:r>
          </a:p>
        </p:txBody>
      </p:sp>
      <p:cxnSp>
        <p:nvCxnSpPr>
          <p:cNvPr id="32" name="Straight Connector 31">
            <a:extLst>
              <a:ext uri="{FF2B5EF4-FFF2-40B4-BE49-F238E27FC236}">
                <a16:creationId xmlns:a16="http://schemas.microsoft.com/office/drawing/2014/main" id="{C4C69300-E7A9-40FD-92B0-15D5EF5C3B1C}"/>
              </a:ext>
            </a:extLst>
          </p:cNvPr>
          <p:cNvCxnSpPr>
            <a:cxnSpLocks/>
          </p:cNvCxnSpPr>
          <p:nvPr/>
        </p:nvCxnSpPr>
        <p:spPr>
          <a:xfrm>
            <a:off x="2463624" y="123652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FBDDCE1-1B39-4025-9D72-17D2045BBAC6}"/>
              </a:ext>
            </a:extLst>
          </p:cNvPr>
          <p:cNvSpPr txBox="1"/>
          <p:nvPr/>
        </p:nvSpPr>
        <p:spPr>
          <a:xfrm>
            <a:off x="1333441" y="1257383"/>
            <a:ext cx="1186773" cy="230832"/>
          </a:xfrm>
          <a:prstGeom prst="rect">
            <a:avLst/>
          </a:prstGeom>
          <a:noFill/>
        </p:spPr>
        <p:txBody>
          <a:bodyPr wrap="square" rtlCol="0">
            <a:spAutoFit/>
          </a:bodyPr>
          <a:lstStyle/>
          <a:p>
            <a:pPr algn="ctr"/>
            <a:r>
              <a:rPr lang="en-US" sz="900" dirty="0">
                <a:solidFill>
                  <a:schemeClr val="bg1"/>
                </a:solidFill>
              </a:rPr>
              <a:t>Create New Account</a:t>
            </a:r>
          </a:p>
        </p:txBody>
      </p:sp>
      <p:sp>
        <p:nvSpPr>
          <p:cNvPr id="34" name="TextBox 33">
            <a:extLst>
              <a:ext uri="{FF2B5EF4-FFF2-40B4-BE49-F238E27FC236}">
                <a16:creationId xmlns:a16="http://schemas.microsoft.com/office/drawing/2014/main" id="{33BD91FE-822B-4CF5-8213-7C1406C338C3}"/>
              </a:ext>
            </a:extLst>
          </p:cNvPr>
          <p:cNvSpPr txBox="1"/>
          <p:nvPr/>
        </p:nvSpPr>
        <p:spPr>
          <a:xfrm>
            <a:off x="2425509" y="1260954"/>
            <a:ext cx="1645144" cy="230832"/>
          </a:xfrm>
          <a:prstGeom prst="rect">
            <a:avLst/>
          </a:prstGeom>
          <a:noFill/>
        </p:spPr>
        <p:txBody>
          <a:bodyPr wrap="square" rtlCol="0">
            <a:spAutoFit/>
          </a:bodyPr>
          <a:lstStyle/>
          <a:p>
            <a:pPr algn="ctr"/>
            <a:r>
              <a:rPr lang="en-US" sz="900" dirty="0">
                <a:solidFill>
                  <a:schemeClr val="bg1"/>
                </a:solidFill>
              </a:rPr>
              <a:t>Hot to Set Up the GSI Cost Tool</a:t>
            </a:r>
          </a:p>
        </p:txBody>
      </p:sp>
      <p:cxnSp>
        <p:nvCxnSpPr>
          <p:cNvPr id="35" name="Straight Connector 34">
            <a:extLst>
              <a:ext uri="{FF2B5EF4-FFF2-40B4-BE49-F238E27FC236}">
                <a16:creationId xmlns:a16="http://schemas.microsoft.com/office/drawing/2014/main" id="{794AF541-D112-4EB5-BC61-201A746BDB68}"/>
              </a:ext>
            </a:extLst>
          </p:cNvPr>
          <p:cNvCxnSpPr>
            <a:cxnSpLocks/>
          </p:cNvCxnSpPr>
          <p:nvPr/>
        </p:nvCxnSpPr>
        <p:spPr>
          <a:xfrm>
            <a:off x="5576940" y="124274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5E057D-F9F5-4BA9-A27B-A1AC3E6CAC02}"/>
              </a:ext>
            </a:extLst>
          </p:cNvPr>
          <p:cNvCxnSpPr>
            <a:cxnSpLocks/>
          </p:cNvCxnSpPr>
          <p:nvPr/>
        </p:nvCxnSpPr>
        <p:spPr>
          <a:xfrm>
            <a:off x="4037388" y="124585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8E23E5-8E0C-42E1-B847-AE404920BBA9}"/>
              </a:ext>
            </a:extLst>
          </p:cNvPr>
          <p:cNvSpPr txBox="1"/>
          <p:nvPr/>
        </p:nvSpPr>
        <p:spPr>
          <a:xfrm>
            <a:off x="3993043" y="1260954"/>
            <a:ext cx="1645144" cy="230832"/>
          </a:xfrm>
          <a:prstGeom prst="rect">
            <a:avLst/>
          </a:prstGeom>
          <a:noFill/>
        </p:spPr>
        <p:txBody>
          <a:bodyPr wrap="square" rtlCol="0">
            <a:spAutoFit/>
          </a:bodyPr>
          <a:lstStyle/>
          <a:p>
            <a:pPr algn="ctr"/>
            <a:r>
              <a:rPr lang="en-US" sz="900" dirty="0">
                <a:solidFill>
                  <a:schemeClr val="bg1"/>
                </a:solidFill>
              </a:rPr>
              <a:t>Why is Raleigh investing in GSI</a:t>
            </a:r>
          </a:p>
        </p:txBody>
      </p:sp>
      <p:cxnSp>
        <p:nvCxnSpPr>
          <p:cNvPr id="40" name="Straight Connector 39">
            <a:extLst>
              <a:ext uri="{FF2B5EF4-FFF2-40B4-BE49-F238E27FC236}">
                <a16:creationId xmlns:a16="http://schemas.microsoft.com/office/drawing/2014/main" id="{56541BFF-5259-4E73-A079-3EC3A00038FA}"/>
              </a:ext>
            </a:extLst>
          </p:cNvPr>
          <p:cNvCxnSpPr>
            <a:cxnSpLocks/>
          </p:cNvCxnSpPr>
          <p:nvPr/>
        </p:nvCxnSpPr>
        <p:spPr>
          <a:xfrm>
            <a:off x="6370039" y="1239637"/>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EEFB594-86A1-4C0E-B0CC-580F64D9C2BF}"/>
              </a:ext>
            </a:extLst>
          </p:cNvPr>
          <p:cNvSpPr txBox="1"/>
          <p:nvPr/>
        </p:nvSpPr>
        <p:spPr>
          <a:xfrm>
            <a:off x="5594791" y="1251628"/>
            <a:ext cx="781117" cy="230832"/>
          </a:xfrm>
          <a:prstGeom prst="rect">
            <a:avLst/>
          </a:prstGeom>
          <a:noFill/>
        </p:spPr>
        <p:txBody>
          <a:bodyPr wrap="square" rtlCol="0">
            <a:spAutoFit/>
          </a:bodyPr>
          <a:lstStyle/>
          <a:p>
            <a:pPr algn="ctr"/>
            <a:r>
              <a:rPr lang="en-US" sz="900" dirty="0">
                <a:solidFill>
                  <a:schemeClr val="bg1"/>
                </a:solidFill>
              </a:rPr>
              <a:t>Instructions</a:t>
            </a:r>
          </a:p>
        </p:txBody>
      </p:sp>
      <p:pic>
        <p:nvPicPr>
          <p:cNvPr id="2" name="Picture 2" descr="Image result for instructions">
            <a:extLst>
              <a:ext uri="{FF2B5EF4-FFF2-40B4-BE49-F238E27FC236}">
                <a16:creationId xmlns:a16="http://schemas.microsoft.com/office/drawing/2014/main" id="{F4CF6374-F1C2-45C8-824D-EE5E5D84B3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676" t="392" r="21243"/>
          <a:stretch/>
        </p:blipFill>
        <p:spPr bwMode="auto">
          <a:xfrm>
            <a:off x="5282789" y="1909198"/>
            <a:ext cx="1184068" cy="14773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4D43A3EE-7060-4AEF-B757-D9D76B215B99}"/>
              </a:ext>
            </a:extLst>
          </p:cNvPr>
          <p:cNvSpPr txBox="1"/>
          <p:nvPr/>
        </p:nvSpPr>
        <p:spPr>
          <a:xfrm>
            <a:off x="703944" y="3442506"/>
            <a:ext cx="5989215" cy="1615827"/>
          </a:xfrm>
          <a:prstGeom prst="rect">
            <a:avLst/>
          </a:prstGeom>
          <a:noFill/>
        </p:spPr>
        <p:txBody>
          <a:bodyPr wrap="square" rtlCol="0">
            <a:spAutoFit/>
          </a:bodyPr>
          <a:lstStyle/>
          <a:p>
            <a:r>
              <a:rPr lang="en-US" sz="900" dirty="0"/>
              <a:t>back to the main </a:t>
            </a:r>
            <a:r>
              <a:rPr lang="en-US" sz="900" b="1" dirty="0"/>
              <a:t>SCENARIO PAGE</a:t>
            </a:r>
            <a:r>
              <a:rPr lang="en-US" sz="900" dirty="0"/>
              <a:t> at any point to delete, edit, copy, or export your scenario. When a scenario is selected, the </a:t>
            </a:r>
            <a:r>
              <a:rPr lang="en-US" sz="900" b="1" dirty="0">
                <a:solidFill>
                  <a:srgbClr val="0070C0"/>
                </a:solidFill>
              </a:rPr>
              <a:t>DUPLICATE SCENARIO BUTTON</a:t>
            </a:r>
            <a:r>
              <a:rPr lang="en-US" sz="900" dirty="0">
                <a:solidFill>
                  <a:srgbClr val="0070C0"/>
                </a:solidFill>
              </a:rPr>
              <a:t> </a:t>
            </a:r>
            <a:r>
              <a:rPr lang="en-US" sz="900" dirty="0"/>
              <a:t>will be displayed. When clicked, select yes on the prompt if you want to create a copy of your scenario. </a:t>
            </a:r>
          </a:p>
          <a:p>
            <a:r>
              <a:rPr lang="en-US" sz="900" dirty="0"/>
              <a:t> </a:t>
            </a:r>
          </a:p>
          <a:p>
            <a:r>
              <a:rPr lang="en-US" sz="900" dirty="0"/>
              <a:t>When editing or creating a new scenario, the main </a:t>
            </a:r>
            <a:r>
              <a:rPr lang="en-US" sz="900" b="1" dirty="0"/>
              <a:t>COST TOOL PAGE</a:t>
            </a:r>
            <a:r>
              <a:rPr lang="en-US" sz="900" dirty="0"/>
              <a:t> will display six new tabs: (1) </a:t>
            </a:r>
            <a:r>
              <a:rPr lang="en-US" sz="900" i="1" dirty="0"/>
              <a:t>Project-Scenario Description</a:t>
            </a:r>
            <a:r>
              <a:rPr lang="en-US" sz="900" dirty="0"/>
              <a:t>, (2) </a:t>
            </a:r>
            <a:r>
              <a:rPr lang="en-US" sz="900" i="1" dirty="0"/>
              <a:t>Non-Conventional Structure</a:t>
            </a:r>
            <a:r>
              <a:rPr lang="en-US" sz="900" dirty="0"/>
              <a:t>, (3) </a:t>
            </a:r>
            <a:r>
              <a:rPr lang="en-US" sz="900" i="1" dirty="0"/>
              <a:t>Conventional Structure</a:t>
            </a:r>
            <a:r>
              <a:rPr lang="en-US" sz="900" dirty="0"/>
              <a:t>, (4) </a:t>
            </a:r>
            <a:r>
              <a:rPr lang="en-US" sz="900" i="1" dirty="0"/>
              <a:t>Structure Costs</a:t>
            </a:r>
            <a:r>
              <a:rPr lang="en-US" sz="900" dirty="0"/>
              <a:t>, (5) </a:t>
            </a:r>
            <a:r>
              <a:rPr lang="en-US" sz="900" i="1" dirty="0"/>
              <a:t>Cost Item Unit Costs,</a:t>
            </a:r>
            <a:r>
              <a:rPr lang="en-US" sz="900" dirty="0"/>
              <a:t> and (6) </a:t>
            </a:r>
            <a:r>
              <a:rPr lang="en-US" sz="900" i="1" dirty="0"/>
              <a:t>Results</a:t>
            </a:r>
            <a:r>
              <a:rPr lang="en-US" sz="900" dirty="0"/>
              <a:t>. On these tabs, you can click on the green headers (e.g. </a:t>
            </a:r>
            <a:r>
              <a:rPr lang="en-US" sz="900" dirty="0">
                <a:solidFill>
                  <a:srgbClr val="4A8B2C"/>
                </a:solidFill>
              </a:rPr>
              <a:t>Project Information</a:t>
            </a:r>
            <a:r>
              <a:rPr lang="en-US" sz="900" dirty="0"/>
              <a:t>) to get more information about the content in that section. Hovering you mouse over individual cells will display help text. </a:t>
            </a:r>
          </a:p>
          <a:p>
            <a:pPr marL="171450" indent="-171450">
              <a:buFont typeface="Arial" panose="020B0604020202020204" pitchFamily="34" charset="0"/>
              <a:buChar char="•"/>
            </a:pPr>
            <a:r>
              <a:rPr lang="en-US" sz="900" dirty="0"/>
              <a:t>The </a:t>
            </a:r>
            <a:r>
              <a:rPr lang="en-US" sz="900" i="1" dirty="0">
                <a:solidFill>
                  <a:srgbClr val="4A8B2C"/>
                </a:solidFill>
              </a:rPr>
              <a:t>Project-Scenario Description</a:t>
            </a:r>
            <a:r>
              <a:rPr lang="en-US" sz="900" dirty="0"/>
              <a:t>, </a:t>
            </a:r>
            <a:r>
              <a:rPr lang="en-US" sz="900" i="1" dirty="0">
                <a:solidFill>
                  <a:srgbClr val="4A8B2C"/>
                </a:solidFill>
              </a:rPr>
              <a:t>Non-Conventional Structures</a:t>
            </a:r>
            <a:r>
              <a:rPr lang="en-US" sz="900" dirty="0"/>
              <a:t>, and </a:t>
            </a:r>
            <a:r>
              <a:rPr lang="en-US" sz="900" i="1" dirty="0">
                <a:solidFill>
                  <a:srgbClr val="4A8B2C"/>
                </a:solidFill>
              </a:rPr>
              <a:t>Conventional Structures Tabs</a:t>
            </a:r>
            <a:r>
              <a:rPr lang="en-US" sz="900" dirty="0"/>
              <a:t> describe features and structures that can occur based on your project type selection. To learn more about each feature or structure and what changes to the Raleigh Unified Development Ordinance apply, simply click on it. Cost information will be generated for</a:t>
            </a:r>
            <a:endParaRPr lang="en-US" sz="900" dirty="0">
              <a:effectLst/>
            </a:endParaRPr>
          </a:p>
        </p:txBody>
      </p:sp>
    </p:spTree>
    <p:extLst>
      <p:ext uri="{BB962C8B-B14F-4D97-AF65-F5344CB8AC3E}">
        <p14:creationId xmlns:p14="http://schemas.microsoft.com/office/powerpoint/2010/main" val="221807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aleigh skyline at night">
            <a:extLst>
              <a:ext uri="{FF2B5EF4-FFF2-40B4-BE49-F238E27FC236}">
                <a16:creationId xmlns:a16="http://schemas.microsoft.com/office/drawing/2014/main" id="{464B62E5-4728-40AE-87AC-BFCF6A3A1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29" b="63619"/>
          <a:stretch/>
        </p:blipFill>
        <p:spPr bwMode="auto">
          <a:xfrm>
            <a:off x="0" y="0"/>
            <a:ext cx="7315200" cy="1246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FAE376-4639-4F8E-BD0D-D706BFCF5B51}"/>
              </a:ext>
            </a:extLst>
          </p:cNvPr>
          <p:cNvSpPr/>
          <p:nvPr/>
        </p:nvSpPr>
        <p:spPr>
          <a:xfrm>
            <a:off x="0" y="0"/>
            <a:ext cx="7315200" cy="1246909"/>
          </a:xfrm>
          <a:prstGeom prst="rect">
            <a:avLst/>
          </a:prstGeom>
          <a:solidFill>
            <a:schemeClr val="tx1">
              <a:lumMod val="75000"/>
              <a:lumOff val="2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36853-22C8-42C9-8287-5D8E26AA3E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15" b="18519" l="2953" r="4475">
                        <a14:foregroundMark x1="3895" y1="11204" x2="3895" y2="11204"/>
                        <a14:foregroundMark x1="4149" y1="11852" x2="4149" y2="11852"/>
                        <a14:foregroundMark x1="4348" y1="13241" x2="4348" y2="13241"/>
                        <a14:foregroundMark x1="4185" y1="15000" x2="4185" y2="15000"/>
                        <a14:foregroundMark x1="4384" y1="15278" x2="4384" y2="15278"/>
                        <a14:foregroundMark x1="3967" y1="16481" x2="3967" y2="16481"/>
                        <a14:foregroundMark x1="3768" y1="18426" x2="3768" y2="18426"/>
                        <a14:foregroundMark x1="3895" y1="18611" x2="3895" y2="18611"/>
                        <a14:foregroundMark x1="3424" y1="16204" x2="3424" y2="16204"/>
                        <a14:foregroundMark x1="3243" y1="14259" x2="3243" y2="14259"/>
                        <a14:foregroundMark x1="3351" y1="13241" x2="3351" y2="13241"/>
                        <a14:foregroundMark x1="3170" y1="11944" x2="3170" y2="11944"/>
                        <a14:foregroundMark x1="3442" y1="11111" x2="3442" y2="11111"/>
                        <a14:foregroundMark x1="3714" y1="10370" x2="3714" y2="10370"/>
                        <a14:foregroundMark x1="3859" y1="9815" x2="3859" y2="9815"/>
                        <a14:foregroundMark x1="4275" y1="10556" x2="4275" y2="10556"/>
                        <a14:foregroundMark x1="4475" y1="12593" x2="4475" y2="12593"/>
                        <a14:backgroundMark x1="3098" y1="9907" x2="3098" y2="9907"/>
                        <a14:backgroundMark x1="3007" y1="17130" x2="3007" y2="17130"/>
                        <a14:backgroundMark x1="4348" y1="18056" x2="4348" y2="18056"/>
                        <a14:backgroundMark x1="4457" y1="16574" x2="4457" y2="16574"/>
                        <a14:backgroundMark x1="4457" y1="10741" x2="4457" y2="10741"/>
                      </a14:backgroundRemoval>
                    </a14:imgEffect>
                  </a14:imgLayer>
                </a14:imgProps>
              </a:ext>
            </a:extLst>
          </a:blip>
          <a:srcRect l="2819" t="8904" r="95371" b="80868"/>
          <a:stretch/>
        </p:blipFill>
        <p:spPr>
          <a:xfrm>
            <a:off x="703944" y="12356"/>
            <a:ext cx="540656" cy="597903"/>
          </a:xfrm>
          <a:prstGeom prst="rect">
            <a:avLst/>
          </a:prstGeom>
        </p:spPr>
      </p:pic>
      <p:sp>
        <p:nvSpPr>
          <p:cNvPr id="6" name="TextBox 5">
            <a:extLst>
              <a:ext uri="{FF2B5EF4-FFF2-40B4-BE49-F238E27FC236}">
                <a16:creationId xmlns:a16="http://schemas.microsoft.com/office/drawing/2014/main" id="{09403F5D-FD89-4C57-8C1B-BCE91AAF71AA}"/>
              </a:ext>
            </a:extLst>
          </p:cNvPr>
          <p:cNvSpPr txBox="1"/>
          <p:nvPr/>
        </p:nvSpPr>
        <p:spPr>
          <a:xfrm>
            <a:off x="1143000" y="92202"/>
            <a:ext cx="111120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Raleigh</a:t>
            </a:r>
          </a:p>
        </p:txBody>
      </p:sp>
      <p:sp>
        <p:nvSpPr>
          <p:cNvPr id="8" name="TextBox 7">
            <a:extLst>
              <a:ext uri="{FF2B5EF4-FFF2-40B4-BE49-F238E27FC236}">
                <a16:creationId xmlns:a16="http://schemas.microsoft.com/office/drawing/2014/main" id="{E17094D2-615F-4BFE-8A18-D73F7A48421A}"/>
              </a:ext>
            </a:extLst>
          </p:cNvPr>
          <p:cNvSpPr txBox="1"/>
          <p:nvPr/>
        </p:nvSpPr>
        <p:spPr>
          <a:xfrm>
            <a:off x="1600915" y="691967"/>
            <a:ext cx="4113370"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Welcome to the Raleigh GSI Cost Tool</a:t>
            </a:r>
          </a:p>
        </p:txBody>
      </p:sp>
      <p:pic>
        <p:nvPicPr>
          <p:cNvPr id="16" name="Picture 15">
            <a:extLst>
              <a:ext uri="{FF2B5EF4-FFF2-40B4-BE49-F238E27FC236}">
                <a16:creationId xmlns:a16="http://schemas.microsoft.com/office/drawing/2014/main" id="{0487CC4A-0F2C-4ECE-B8D4-C13C897086D7}"/>
              </a:ext>
            </a:extLst>
          </p:cNvPr>
          <p:cNvPicPr>
            <a:picLocks noChangeAspect="1"/>
          </p:cNvPicPr>
          <p:nvPr/>
        </p:nvPicPr>
        <p:blipFill rotWithShape="1">
          <a:blip r:embed="rId5"/>
          <a:srcRect t="16251"/>
          <a:stretch/>
        </p:blipFill>
        <p:spPr>
          <a:xfrm>
            <a:off x="0" y="1519877"/>
            <a:ext cx="7315200" cy="3446106"/>
          </a:xfrm>
          <a:prstGeom prst="rect">
            <a:avLst/>
          </a:prstGeom>
        </p:spPr>
      </p:pic>
      <p:sp>
        <p:nvSpPr>
          <p:cNvPr id="19" name="Rectangle 18">
            <a:extLst>
              <a:ext uri="{FF2B5EF4-FFF2-40B4-BE49-F238E27FC236}">
                <a16:creationId xmlns:a16="http://schemas.microsoft.com/office/drawing/2014/main" id="{3422698E-A0D1-4CF7-AC8C-0735AD7C9D99}"/>
              </a:ext>
            </a:extLst>
          </p:cNvPr>
          <p:cNvSpPr/>
          <p:nvPr/>
        </p:nvSpPr>
        <p:spPr>
          <a:xfrm>
            <a:off x="0" y="1246909"/>
            <a:ext cx="7315200" cy="251691"/>
          </a:xfrm>
          <a:prstGeom prst="rect">
            <a:avLst/>
          </a:prstGeom>
          <a:solidFill>
            <a:srgbClr val="4A8B2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924BFAA-DCCD-45D8-A55E-464E496F3207}"/>
              </a:ext>
            </a:extLst>
          </p:cNvPr>
          <p:cNvSpPr/>
          <p:nvPr/>
        </p:nvSpPr>
        <p:spPr>
          <a:xfrm>
            <a:off x="723900" y="1246909"/>
            <a:ext cx="336550" cy="251691"/>
          </a:xfrm>
          <a:prstGeom prst="rect">
            <a:avLst/>
          </a:prstGeom>
          <a:solidFill>
            <a:srgbClr val="00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BDF3DE4-11C8-4413-8DC1-BA925D3F1065}"/>
              </a:ext>
            </a:extLst>
          </p:cNvPr>
          <p:cNvGrpSpPr/>
          <p:nvPr/>
        </p:nvGrpSpPr>
        <p:grpSpPr>
          <a:xfrm>
            <a:off x="816969" y="1299946"/>
            <a:ext cx="150411" cy="145616"/>
            <a:chOff x="1216418" y="1244960"/>
            <a:chExt cx="255587" cy="255587"/>
          </a:xfrm>
        </p:grpSpPr>
        <p:sp>
          <p:nvSpPr>
            <p:cNvPr id="24" name="Freeform: Shape 23">
              <a:extLst>
                <a:ext uri="{FF2B5EF4-FFF2-40B4-BE49-F238E27FC236}">
                  <a16:creationId xmlns:a16="http://schemas.microsoft.com/office/drawing/2014/main" id="{0C25DD90-5533-425D-A2EA-4B069B4008B3}"/>
                </a:ext>
              </a:extLst>
            </p:cNvPr>
            <p:cNvSpPr/>
            <p:nvPr/>
          </p:nvSpPr>
          <p:spPr>
            <a:xfrm>
              <a:off x="1254122" y="1282305"/>
              <a:ext cx="180181" cy="180992"/>
            </a:xfrm>
            <a:custGeom>
              <a:avLst/>
              <a:gdLst>
                <a:gd name="connsiteX0" fmla="*/ 85725 w 223837"/>
                <a:gd name="connsiteY0" fmla="*/ 164306 h 238125"/>
                <a:gd name="connsiteX1" fmla="*/ 140493 w 223837"/>
                <a:gd name="connsiteY1" fmla="*/ 164306 h 238125"/>
                <a:gd name="connsiteX2" fmla="*/ 140493 w 223837"/>
                <a:gd name="connsiteY2" fmla="*/ 238125 h 238125"/>
                <a:gd name="connsiteX3" fmla="*/ 223837 w 223837"/>
                <a:gd name="connsiteY3" fmla="*/ 238125 h 238125"/>
                <a:gd name="connsiteX4" fmla="*/ 221456 w 223837"/>
                <a:gd name="connsiteY4" fmla="*/ 88106 h 238125"/>
                <a:gd name="connsiteX5" fmla="*/ 114300 w 223837"/>
                <a:gd name="connsiteY5" fmla="*/ 0 h 238125"/>
                <a:gd name="connsiteX6" fmla="*/ 61912 w 223837"/>
                <a:gd name="connsiteY6" fmla="*/ 45244 h 238125"/>
                <a:gd name="connsiteX7" fmla="*/ 59531 w 223837"/>
                <a:gd name="connsiteY7" fmla="*/ 11906 h 238125"/>
                <a:gd name="connsiteX8" fmla="*/ 30956 w 223837"/>
                <a:gd name="connsiteY8" fmla="*/ 11906 h 238125"/>
                <a:gd name="connsiteX9" fmla="*/ 28575 w 223837"/>
                <a:gd name="connsiteY9" fmla="*/ 61913 h 238125"/>
                <a:gd name="connsiteX10" fmla="*/ 2381 w 223837"/>
                <a:gd name="connsiteY10" fmla="*/ 90488 h 238125"/>
                <a:gd name="connsiteX11" fmla="*/ 0 w 223837"/>
                <a:gd name="connsiteY11" fmla="*/ 235744 h 238125"/>
                <a:gd name="connsiteX12" fmla="*/ 85725 w 223837"/>
                <a:gd name="connsiteY12" fmla="*/ 235744 h 238125"/>
                <a:gd name="connsiteX13" fmla="*/ 85725 w 223837"/>
                <a:gd name="connsiteY13" fmla="*/ 164306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837" h="238125">
                  <a:moveTo>
                    <a:pt x="85725" y="164306"/>
                  </a:moveTo>
                  <a:lnTo>
                    <a:pt x="140493" y="164306"/>
                  </a:lnTo>
                  <a:lnTo>
                    <a:pt x="140493" y="238125"/>
                  </a:lnTo>
                  <a:lnTo>
                    <a:pt x="223837" y="238125"/>
                  </a:lnTo>
                  <a:cubicBezTo>
                    <a:pt x="223043" y="188119"/>
                    <a:pt x="222250" y="138112"/>
                    <a:pt x="221456" y="88106"/>
                  </a:cubicBezTo>
                  <a:lnTo>
                    <a:pt x="114300" y="0"/>
                  </a:lnTo>
                  <a:lnTo>
                    <a:pt x="61912" y="45244"/>
                  </a:lnTo>
                  <a:lnTo>
                    <a:pt x="59531" y="11906"/>
                  </a:lnTo>
                  <a:lnTo>
                    <a:pt x="30956" y="11906"/>
                  </a:lnTo>
                  <a:lnTo>
                    <a:pt x="28575" y="61913"/>
                  </a:lnTo>
                  <a:lnTo>
                    <a:pt x="2381" y="90488"/>
                  </a:lnTo>
                  <a:cubicBezTo>
                    <a:pt x="1587" y="138907"/>
                    <a:pt x="794" y="187325"/>
                    <a:pt x="0" y="235744"/>
                  </a:cubicBezTo>
                  <a:lnTo>
                    <a:pt x="85725" y="235744"/>
                  </a:lnTo>
                  <a:lnTo>
                    <a:pt x="85725" y="16430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4" descr="Image result for home button icon white no background">
              <a:extLst>
                <a:ext uri="{FF2B5EF4-FFF2-40B4-BE49-F238E27FC236}">
                  <a16:creationId xmlns:a16="http://schemas.microsoft.com/office/drawing/2014/main" id="{6EB01603-7B00-44CF-B4E1-2F7F3671B66D}"/>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216418" y="1244960"/>
              <a:ext cx="255587" cy="2555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Connector 25">
            <a:extLst>
              <a:ext uri="{FF2B5EF4-FFF2-40B4-BE49-F238E27FC236}">
                <a16:creationId xmlns:a16="http://schemas.microsoft.com/office/drawing/2014/main" id="{0775A1D1-E6BA-4D1F-A2BA-1C746E564E98}"/>
              </a:ext>
            </a:extLst>
          </p:cNvPr>
          <p:cNvCxnSpPr>
            <a:cxnSpLocks/>
          </p:cNvCxnSpPr>
          <p:nvPr/>
        </p:nvCxnSpPr>
        <p:spPr>
          <a:xfrm>
            <a:off x="1391662" y="1246909"/>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2D8A4CE-5E38-4A3A-8625-687607FB3CC8}"/>
              </a:ext>
            </a:extLst>
          </p:cNvPr>
          <p:cNvSpPr txBox="1"/>
          <p:nvPr/>
        </p:nvSpPr>
        <p:spPr>
          <a:xfrm>
            <a:off x="992028" y="1246909"/>
            <a:ext cx="462641" cy="230832"/>
          </a:xfrm>
          <a:prstGeom prst="rect">
            <a:avLst/>
          </a:prstGeom>
          <a:noFill/>
        </p:spPr>
        <p:txBody>
          <a:bodyPr wrap="square" rtlCol="0">
            <a:spAutoFit/>
          </a:bodyPr>
          <a:lstStyle/>
          <a:p>
            <a:pPr algn="ctr"/>
            <a:r>
              <a:rPr lang="en-US" sz="900" dirty="0">
                <a:solidFill>
                  <a:schemeClr val="bg1"/>
                </a:solidFill>
              </a:rPr>
              <a:t>Login</a:t>
            </a:r>
          </a:p>
        </p:txBody>
      </p:sp>
      <p:cxnSp>
        <p:nvCxnSpPr>
          <p:cNvPr id="28" name="Straight Connector 27">
            <a:extLst>
              <a:ext uri="{FF2B5EF4-FFF2-40B4-BE49-F238E27FC236}">
                <a16:creationId xmlns:a16="http://schemas.microsoft.com/office/drawing/2014/main" id="{EF45AF36-49A4-4E23-9C92-A97E8B42ECBF}"/>
              </a:ext>
            </a:extLst>
          </p:cNvPr>
          <p:cNvCxnSpPr>
            <a:cxnSpLocks/>
          </p:cNvCxnSpPr>
          <p:nvPr/>
        </p:nvCxnSpPr>
        <p:spPr>
          <a:xfrm>
            <a:off x="2463624" y="123652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0D5F7F2-D3D9-4E5E-8BA6-B6785EF98280}"/>
              </a:ext>
            </a:extLst>
          </p:cNvPr>
          <p:cNvSpPr txBox="1"/>
          <p:nvPr/>
        </p:nvSpPr>
        <p:spPr>
          <a:xfrm>
            <a:off x="1333441" y="1257383"/>
            <a:ext cx="1186773" cy="230832"/>
          </a:xfrm>
          <a:prstGeom prst="rect">
            <a:avLst/>
          </a:prstGeom>
          <a:noFill/>
        </p:spPr>
        <p:txBody>
          <a:bodyPr wrap="square" rtlCol="0">
            <a:spAutoFit/>
          </a:bodyPr>
          <a:lstStyle/>
          <a:p>
            <a:pPr algn="ctr"/>
            <a:r>
              <a:rPr lang="en-US" sz="900" dirty="0">
                <a:solidFill>
                  <a:schemeClr val="bg1"/>
                </a:solidFill>
              </a:rPr>
              <a:t>Create New Account</a:t>
            </a:r>
          </a:p>
        </p:txBody>
      </p:sp>
      <p:sp>
        <p:nvSpPr>
          <p:cNvPr id="30" name="TextBox 29">
            <a:extLst>
              <a:ext uri="{FF2B5EF4-FFF2-40B4-BE49-F238E27FC236}">
                <a16:creationId xmlns:a16="http://schemas.microsoft.com/office/drawing/2014/main" id="{C80FEC1B-CAAE-4C36-982F-A81C1C677293}"/>
              </a:ext>
            </a:extLst>
          </p:cNvPr>
          <p:cNvSpPr txBox="1"/>
          <p:nvPr/>
        </p:nvSpPr>
        <p:spPr>
          <a:xfrm>
            <a:off x="2425509" y="1260954"/>
            <a:ext cx="1645144" cy="230832"/>
          </a:xfrm>
          <a:prstGeom prst="rect">
            <a:avLst/>
          </a:prstGeom>
          <a:noFill/>
        </p:spPr>
        <p:txBody>
          <a:bodyPr wrap="square" rtlCol="0">
            <a:spAutoFit/>
          </a:bodyPr>
          <a:lstStyle/>
          <a:p>
            <a:pPr algn="ctr"/>
            <a:r>
              <a:rPr lang="en-US" sz="900" dirty="0">
                <a:solidFill>
                  <a:schemeClr val="bg1"/>
                </a:solidFill>
              </a:rPr>
              <a:t>Hot to Set Up the GSI Cost Tool</a:t>
            </a:r>
          </a:p>
        </p:txBody>
      </p:sp>
      <p:cxnSp>
        <p:nvCxnSpPr>
          <p:cNvPr id="31" name="Straight Connector 30">
            <a:extLst>
              <a:ext uri="{FF2B5EF4-FFF2-40B4-BE49-F238E27FC236}">
                <a16:creationId xmlns:a16="http://schemas.microsoft.com/office/drawing/2014/main" id="{D2317DFF-1B87-4310-99A7-ABB49920AB53}"/>
              </a:ext>
            </a:extLst>
          </p:cNvPr>
          <p:cNvCxnSpPr>
            <a:cxnSpLocks/>
          </p:cNvCxnSpPr>
          <p:nvPr/>
        </p:nvCxnSpPr>
        <p:spPr>
          <a:xfrm>
            <a:off x="5576940" y="124274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80CA6C-C203-4C67-A588-AB6518E4F11B}"/>
              </a:ext>
            </a:extLst>
          </p:cNvPr>
          <p:cNvCxnSpPr>
            <a:cxnSpLocks/>
          </p:cNvCxnSpPr>
          <p:nvPr/>
        </p:nvCxnSpPr>
        <p:spPr>
          <a:xfrm>
            <a:off x="4037388" y="1245854"/>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E5FF0E-8830-487E-B3CB-2E43A99141DB}"/>
              </a:ext>
            </a:extLst>
          </p:cNvPr>
          <p:cNvSpPr txBox="1"/>
          <p:nvPr/>
        </p:nvSpPr>
        <p:spPr>
          <a:xfrm>
            <a:off x="3993043" y="1260954"/>
            <a:ext cx="1645144" cy="230832"/>
          </a:xfrm>
          <a:prstGeom prst="rect">
            <a:avLst/>
          </a:prstGeom>
          <a:noFill/>
        </p:spPr>
        <p:txBody>
          <a:bodyPr wrap="square" rtlCol="0">
            <a:spAutoFit/>
          </a:bodyPr>
          <a:lstStyle/>
          <a:p>
            <a:pPr algn="ctr"/>
            <a:r>
              <a:rPr lang="en-US" sz="900" dirty="0">
                <a:solidFill>
                  <a:schemeClr val="bg1"/>
                </a:solidFill>
              </a:rPr>
              <a:t>Why is Raleigh investing in GSI</a:t>
            </a:r>
          </a:p>
        </p:txBody>
      </p:sp>
      <p:cxnSp>
        <p:nvCxnSpPr>
          <p:cNvPr id="34" name="Straight Connector 33">
            <a:extLst>
              <a:ext uri="{FF2B5EF4-FFF2-40B4-BE49-F238E27FC236}">
                <a16:creationId xmlns:a16="http://schemas.microsoft.com/office/drawing/2014/main" id="{A7A674E1-57C8-40F7-AA79-A2BFDFEB9650}"/>
              </a:ext>
            </a:extLst>
          </p:cNvPr>
          <p:cNvCxnSpPr>
            <a:cxnSpLocks/>
          </p:cNvCxnSpPr>
          <p:nvPr/>
        </p:nvCxnSpPr>
        <p:spPr>
          <a:xfrm>
            <a:off x="6370039" y="1239637"/>
            <a:ext cx="0" cy="251691"/>
          </a:xfrm>
          <a:prstGeom prst="line">
            <a:avLst/>
          </a:prstGeom>
          <a:ln w="19050">
            <a:solidFill>
              <a:srgbClr val="004D37"/>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92DF775-F8D9-4854-9293-B3BAF643E3FF}"/>
              </a:ext>
            </a:extLst>
          </p:cNvPr>
          <p:cNvSpPr txBox="1"/>
          <p:nvPr/>
        </p:nvSpPr>
        <p:spPr>
          <a:xfrm>
            <a:off x="5594791" y="1251628"/>
            <a:ext cx="781117" cy="230832"/>
          </a:xfrm>
          <a:prstGeom prst="rect">
            <a:avLst/>
          </a:prstGeom>
          <a:noFill/>
        </p:spPr>
        <p:txBody>
          <a:bodyPr wrap="square" rtlCol="0">
            <a:spAutoFit/>
          </a:bodyPr>
          <a:lstStyle/>
          <a:p>
            <a:pPr algn="ctr"/>
            <a:r>
              <a:rPr lang="en-US" sz="900" dirty="0">
                <a:solidFill>
                  <a:schemeClr val="bg1"/>
                </a:solidFill>
              </a:rPr>
              <a:t>Instructions</a:t>
            </a:r>
          </a:p>
        </p:txBody>
      </p:sp>
    </p:spTree>
    <p:extLst>
      <p:ext uri="{BB962C8B-B14F-4D97-AF65-F5344CB8AC3E}">
        <p14:creationId xmlns:p14="http://schemas.microsoft.com/office/powerpoint/2010/main" val="34252515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1324</TotalTime>
  <Words>930</Words>
  <Application>Microsoft Office PowerPoint</Application>
  <PresentationFormat>Custom</PresentationFormat>
  <Paragraphs>68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Pickard, Brian</dc:creator>
  <cp:lastModifiedBy>Pickard, Brian</cp:lastModifiedBy>
  <cp:revision>24</cp:revision>
  <dcterms:created xsi:type="dcterms:W3CDTF">2019-08-05T15:11:39Z</dcterms:created>
  <dcterms:modified xsi:type="dcterms:W3CDTF">2019-08-13T14:16:25Z</dcterms:modified>
</cp:coreProperties>
</file>